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345"/>
  </p:notesMasterIdLst>
  <p:handoutMasterIdLst>
    <p:handoutMasterId r:id="rId346"/>
  </p:handoutMasterIdLst>
  <p:sldIdLst>
    <p:sldId id="259" r:id="rId2"/>
    <p:sldId id="302" r:id="rId3"/>
    <p:sldId id="1427" r:id="rId4"/>
    <p:sldId id="287" r:id="rId5"/>
    <p:sldId id="1000" r:id="rId6"/>
    <p:sldId id="642" r:id="rId7"/>
    <p:sldId id="596" r:id="rId8"/>
    <p:sldId id="597" r:id="rId9"/>
    <p:sldId id="1734" r:id="rId10"/>
    <p:sldId id="601" r:id="rId11"/>
    <p:sldId id="1431" r:id="rId12"/>
    <p:sldId id="602" r:id="rId13"/>
    <p:sldId id="1742" r:id="rId14"/>
    <p:sldId id="603" r:id="rId15"/>
    <p:sldId id="604" r:id="rId16"/>
    <p:sldId id="605" r:id="rId17"/>
    <p:sldId id="995" r:id="rId18"/>
    <p:sldId id="996" r:id="rId19"/>
    <p:sldId id="664" r:id="rId20"/>
    <p:sldId id="663" r:id="rId21"/>
    <p:sldId id="662" r:id="rId22"/>
    <p:sldId id="1731" r:id="rId23"/>
    <p:sldId id="1735" r:id="rId24"/>
    <p:sldId id="1732" r:id="rId25"/>
    <p:sldId id="1736" r:id="rId26"/>
    <p:sldId id="633" r:id="rId27"/>
    <p:sldId id="1430" r:id="rId28"/>
    <p:sldId id="618" r:id="rId29"/>
    <p:sldId id="620" r:id="rId30"/>
    <p:sldId id="677" r:id="rId31"/>
    <p:sldId id="678" r:id="rId32"/>
    <p:sldId id="780" r:id="rId33"/>
    <p:sldId id="781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  <p:sldId id="698" r:id="rId50"/>
    <p:sldId id="699" r:id="rId51"/>
    <p:sldId id="700" r:id="rId52"/>
    <p:sldId id="701" r:id="rId53"/>
    <p:sldId id="702" r:id="rId54"/>
    <p:sldId id="703" r:id="rId55"/>
    <p:sldId id="704" r:id="rId56"/>
    <p:sldId id="705" r:id="rId57"/>
    <p:sldId id="706" r:id="rId58"/>
    <p:sldId id="707" r:id="rId59"/>
    <p:sldId id="708" r:id="rId60"/>
    <p:sldId id="709" r:id="rId61"/>
    <p:sldId id="710" r:id="rId62"/>
    <p:sldId id="711" r:id="rId63"/>
    <p:sldId id="712" r:id="rId64"/>
    <p:sldId id="713" r:id="rId65"/>
    <p:sldId id="714" r:id="rId66"/>
    <p:sldId id="715" r:id="rId67"/>
    <p:sldId id="716" r:id="rId68"/>
    <p:sldId id="717" r:id="rId69"/>
    <p:sldId id="718" r:id="rId70"/>
    <p:sldId id="719" r:id="rId71"/>
    <p:sldId id="720" r:id="rId72"/>
    <p:sldId id="721" r:id="rId73"/>
    <p:sldId id="722" r:id="rId74"/>
    <p:sldId id="723" r:id="rId75"/>
    <p:sldId id="724" r:id="rId76"/>
    <p:sldId id="725" r:id="rId77"/>
    <p:sldId id="726" r:id="rId78"/>
    <p:sldId id="727" r:id="rId79"/>
    <p:sldId id="728" r:id="rId80"/>
    <p:sldId id="729" r:id="rId81"/>
    <p:sldId id="730" r:id="rId82"/>
    <p:sldId id="731" r:id="rId83"/>
    <p:sldId id="732" r:id="rId84"/>
    <p:sldId id="733" r:id="rId85"/>
    <p:sldId id="734" r:id="rId86"/>
    <p:sldId id="735" r:id="rId87"/>
    <p:sldId id="736" r:id="rId88"/>
    <p:sldId id="737" r:id="rId89"/>
    <p:sldId id="738" r:id="rId90"/>
    <p:sldId id="739" r:id="rId91"/>
    <p:sldId id="740" r:id="rId92"/>
    <p:sldId id="741" r:id="rId93"/>
    <p:sldId id="742" r:id="rId94"/>
    <p:sldId id="743" r:id="rId95"/>
    <p:sldId id="744" r:id="rId96"/>
    <p:sldId id="745" r:id="rId97"/>
    <p:sldId id="746" r:id="rId98"/>
    <p:sldId id="747" r:id="rId99"/>
    <p:sldId id="748" r:id="rId100"/>
    <p:sldId id="749" r:id="rId101"/>
    <p:sldId id="750" r:id="rId102"/>
    <p:sldId id="751" r:id="rId103"/>
    <p:sldId id="752" r:id="rId104"/>
    <p:sldId id="753" r:id="rId105"/>
    <p:sldId id="754" r:id="rId106"/>
    <p:sldId id="755" r:id="rId107"/>
    <p:sldId id="756" r:id="rId108"/>
    <p:sldId id="757" r:id="rId109"/>
    <p:sldId id="758" r:id="rId110"/>
    <p:sldId id="759" r:id="rId111"/>
    <p:sldId id="760" r:id="rId112"/>
    <p:sldId id="761" r:id="rId113"/>
    <p:sldId id="762" r:id="rId114"/>
    <p:sldId id="763" r:id="rId115"/>
    <p:sldId id="764" r:id="rId116"/>
    <p:sldId id="765" r:id="rId117"/>
    <p:sldId id="766" r:id="rId118"/>
    <p:sldId id="767" r:id="rId119"/>
    <p:sldId id="768" r:id="rId120"/>
    <p:sldId id="769" r:id="rId121"/>
    <p:sldId id="770" r:id="rId122"/>
    <p:sldId id="771" r:id="rId123"/>
    <p:sldId id="772" r:id="rId124"/>
    <p:sldId id="773" r:id="rId125"/>
    <p:sldId id="774" r:id="rId126"/>
    <p:sldId id="775" r:id="rId127"/>
    <p:sldId id="776" r:id="rId128"/>
    <p:sldId id="777" r:id="rId129"/>
    <p:sldId id="778" r:id="rId130"/>
    <p:sldId id="779" r:id="rId131"/>
    <p:sldId id="665" r:id="rId132"/>
    <p:sldId id="782" r:id="rId133"/>
    <p:sldId id="785" r:id="rId134"/>
    <p:sldId id="787" r:id="rId135"/>
    <p:sldId id="786" r:id="rId136"/>
    <p:sldId id="1432" r:id="rId137"/>
    <p:sldId id="1433" r:id="rId138"/>
    <p:sldId id="1434" r:id="rId139"/>
    <p:sldId id="1435" r:id="rId140"/>
    <p:sldId id="1436" r:id="rId141"/>
    <p:sldId id="1437" r:id="rId142"/>
    <p:sldId id="1438" r:id="rId143"/>
    <p:sldId id="1439" r:id="rId144"/>
    <p:sldId id="1440" r:id="rId145"/>
    <p:sldId id="1441" r:id="rId146"/>
    <p:sldId id="1442" r:id="rId147"/>
    <p:sldId id="1443" r:id="rId148"/>
    <p:sldId id="1444" r:id="rId149"/>
    <p:sldId id="1445" r:id="rId150"/>
    <p:sldId id="1446" r:id="rId151"/>
    <p:sldId id="1447" r:id="rId152"/>
    <p:sldId id="1448" r:id="rId153"/>
    <p:sldId id="1449" r:id="rId154"/>
    <p:sldId id="1450" r:id="rId155"/>
    <p:sldId id="1451" r:id="rId156"/>
    <p:sldId id="1452" r:id="rId157"/>
    <p:sldId id="1453" r:id="rId158"/>
    <p:sldId id="1454" r:id="rId159"/>
    <p:sldId id="1455" r:id="rId160"/>
    <p:sldId id="1456" r:id="rId161"/>
    <p:sldId id="1457" r:id="rId162"/>
    <p:sldId id="1458" r:id="rId163"/>
    <p:sldId id="1459" r:id="rId164"/>
    <p:sldId id="1460" r:id="rId165"/>
    <p:sldId id="1461" r:id="rId166"/>
    <p:sldId id="1462" r:id="rId167"/>
    <p:sldId id="1463" r:id="rId168"/>
    <p:sldId id="1464" r:id="rId169"/>
    <p:sldId id="1465" r:id="rId170"/>
    <p:sldId id="1466" r:id="rId171"/>
    <p:sldId id="1467" r:id="rId172"/>
    <p:sldId id="1468" r:id="rId173"/>
    <p:sldId id="1469" r:id="rId174"/>
    <p:sldId id="1470" r:id="rId175"/>
    <p:sldId id="1471" r:id="rId176"/>
    <p:sldId id="1472" r:id="rId177"/>
    <p:sldId id="1473" r:id="rId178"/>
    <p:sldId id="1474" r:id="rId179"/>
    <p:sldId id="1475" r:id="rId180"/>
    <p:sldId id="1476" r:id="rId181"/>
    <p:sldId id="1477" r:id="rId182"/>
    <p:sldId id="1478" r:id="rId183"/>
    <p:sldId id="1479" r:id="rId184"/>
    <p:sldId id="1480" r:id="rId185"/>
    <p:sldId id="1481" r:id="rId186"/>
    <p:sldId id="1482" r:id="rId187"/>
    <p:sldId id="1483" r:id="rId188"/>
    <p:sldId id="1484" r:id="rId189"/>
    <p:sldId id="1485" r:id="rId190"/>
    <p:sldId id="1486" r:id="rId191"/>
    <p:sldId id="1487" r:id="rId192"/>
    <p:sldId id="1488" r:id="rId193"/>
    <p:sldId id="1489" r:id="rId194"/>
    <p:sldId id="1490" r:id="rId195"/>
    <p:sldId id="1491" r:id="rId196"/>
    <p:sldId id="1492" r:id="rId197"/>
    <p:sldId id="1493" r:id="rId198"/>
    <p:sldId id="1494" r:id="rId199"/>
    <p:sldId id="1495" r:id="rId200"/>
    <p:sldId id="1496" r:id="rId201"/>
    <p:sldId id="1497" r:id="rId202"/>
    <p:sldId id="1498" r:id="rId203"/>
    <p:sldId id="1499" r:id="rId204"/>
    <p:sldId id="1500" r:id="rId205"/>
    <p:sldId id="1501" r:id="rId206"/>
    <p:sldId id="1502" r:id="rId207"/>
    <p:sldId id="1503" r:id="rId208"/>
    <p:sldId id="1504" r:id="rId209"/>
    <p:sldId id="1505" r:id="rId210"/>
    <p:sldId id="1506" r:id="rId211"/>
    <p:sldId id="1507" r:id="rId212"/>
    <p:sldId id="1508" r:id="rId213"/>
    <p:sldId id="1509" r:id="rId214"/>
    <p:sldId id="1510" r:id="rId215"/>
    <p:sldId id="1511" r:id="rId216"/>
    <p:sldId id="1512" r:id="rId217"/>
    <p:sldId id="1513" r:id="rId218"/>
    <p:sldId id="1514" r:id="rId219"/>
    <p:sldId id="1515" r:id="rId220"/>
    <p:sldId id="1516" r:id="rId221"/>
    <p:sldId id="1517" r:id="rId222"/>
    <p:sldId id="1518" r:id="rId223"/>
    <p:sldId id="1519" r:id="rId224"/>
    <p:sldId id="1520" r:id="rId225"/>
    <p:sldId id="1521" r:id="rId226"/>
    <p:sldId id="1522" r:id="rId227"/>
    <p:sldId id="1523" r:id="rId228"/>
    <p:sldId id="1524" r:id="rId229"/>
    <p:sldId id="1525" r:id="rId230"/>
    <p:sldId id="1526" r:id="rId231"/>
    <p:sldId id="1527" r:id="rId232"/>
    <p:sldId id="1528" r:id="rId233"/>
    <p:sldId id="1529" r:id="rId234"/>
    <p:sldId id="1530" r:id="rId235"/>
    <p:sldId id="888" r:id="rId236"/>
    <p:sldId id="889" r:id="rId237"/>
    <p:sldId id="891" r:id="rId238"/>
    <p:sldId id="892" r:id="rId239"/>
    <p:sldId id="893" r:id="rId240"/>
    <p:sldId id="1531" r:id="rId241"/>
    <p:sldId id="1532" r:id="rId242"/>
    <p:sldId id="1533" r:id="rId243"/>
    <p:sldId id="1534" r:id="rId244"/>
    <p:sldId id="1535" r:id="rId245"/>
    <p:sldId id="1536" r:id="rId246"/>
    <p:sldId id="1537" r:id="rId247"/>
    <p:sldId id="1538" r:id="rId248"/>
    <p:sldId id="1539" r:id="rId249"/>
    <p:sldId id="1540" r:id="rId250"/>
    <p:sldId id="1541" r:id="rId251"/>
    <p:sldId id="1542" r:id="rId252"/>
    <p:sldId id="1543" r:id="rId253"/>
    <p:sldId id="1544" r:id="rId254"/>
    <p:sldId id="1545" r:id="rId255"/>
    <p:sldId id="1546" r:id="rId256"/>
    <p:sldId id="1547" r:id="rId257"/>
    <p:sldId id="1548" r:id="rId258"/>
    <p:sldId id="1549" r:id="rId259"/>
    <p:sldId id="1550" r:id="rId260"/>
    <p:sldId id="1551" r:id="rId261"/>
    <p:sldId id="1552" r:id="rId262"/>
    <p:sldId id="1553" r:id="rId263"/>
    <p:sldId id="1554" r:id="rId264"/>
    <p:sldId id="1555" r:id="rId265"/>
    <p:sldId id="1556" r:id="rId266"/>
    <p:sldId id="1557" r:id="rId267"/>
    <p:sldId id="1558" r:id="rId268"/>
    <p:sldId id="1559" r:id="rId269"/>
    <p:sldId id="1560" r:id="rId270"/>
    <p:sldId id="1561" r:id="rId271"/>
    <p:sldId id="1562" r:id="rId272"/>
    <p:sldId id="1563" r:id="rId273"/>
    <p:sldId id="1564" r:id="rId274"/>
    <p:sldId id="1565" r:id="rId275"/>
    <p:sldId id="1566" r:id="rId276"/>
    <p:sldId id="1567" r:id="rId277"/>
    <p:sldId id="1568" r:id="rId278"/>
    <p:sldId id="1569" r:id="rId279"/>
    <p:sldId id="1570" r:id="rId280"/>
    <p:sldId id="1571" r:id="rId281"/>
    <p:sldId id="1572" r:id="rId282"/>
    <p:sldId id="1573" r:id="rId283"/>
    <p:sldId id="1574" r:id="rId284"/>
    <p:sldId id="1575" r:id="rId285"/>
    <p:sldId id="1576" r:id="rId286"/>
    <p:sldId id="1577" r:id="rId287"/>
    <p:sldId id="1578" r:id="rId288"/>
    <p:sldId id="1579" r:id="rId289"/>
    <p:sldId id="1580" r:id="rId290"/>
    <p:sldId id="1581" r:id="rId291"/>
    <p:sldId id="1582" r:id="rId292"/>
    <p:sldId id="1583" r:id="rId293"/>
    <p:sldId id="1584" r:id="rId294"/>
    <p:sldId id="1585" r:id="rId295"/>
    <p:sldId id="1586" r:id="rId296"/>
    <p:sldId id="1587" r:id="rId297"/>
    <p:sldId id="1588" r:id="rId298"/>
    <p:sldId id="1589" r:id="rId299"/>
    <p:sldId id="1590" r:id="rId300"/>
    <p:sldId id="1591" r:id="rId301"/>
    <p:sldId id="1592" r:id="rId302"/>
    <p:sldId id="1593" r:id="rId303"/>
    <p:sldId id="1594" r:id="rId304"/>
    <p:sldId id="1595" r:id="rId305"/>
    <p:sldId id="1596" r:id="rId306"/>
    <p:sldId id="1597" r:id="rId307"/>
    <p:sldId id="1598" r:id="rId308"/>
    <p:sldId id="1599" r:id="rId309"/>
    <p:sldId id="1600" r:id="rId310"/>
    <p:sldId id="1601" r:id="rId311"/>
    <p:sldId id="1602" r:id="rId312"/>
    <p:sldId id="1603" r:id="rId313"/>
    <p:sldId id="1604" r:id="rId314"/>
    <p:sldId id="1605" r:id="rId315"/>
    <p:sldId id="1606" r:id="rId316"/>
    <p:sldId id="1607" r:id="rId317"/>
    <p:sldId id="1608" r:id="rId318"/>
    <p:sldId id="1609" r:id="rId319"/>
    <p:sldId id="1610" r:id="rId320"/>
    <p:sldId id="1611" r:id="rId321"/>
    <p:sldId id="1612" r:id="rId322"/>
    <p:sldId id="1613" r:id="rId323"/>
    <p:sldId id="1614" r:id="rId324"/>
    <p:sldId id="1615" r:id="rId325"/>
    <p:sldId id="1616" r:id="rId326"/>
    <p:sldId id="1617" r:id="rId327"/>
    <p:sldId id="1618" r:id="rId328"/>
    <p:sldId id="1619" r:id="rId329"/>
    <p:sldId id="1620" r:id="rId330"/>
    <p:sldId id="1621" r:id="rId331"/>
    <p:sldId id="1622" r:id="rId332"/>
    <p:sldId id="1623" r:id="rId333"/>
    <p:sldId id="1624" r:id="rId334"/>
    <p:sldId id="1625" r:id="rId335"/>
    <p:sldId id="1626" r:id="rId336"/>
    <p:sldId id="1627" r:id="rId337"/>
    <p:sldId id="1628" r:id="rId338"/>
    <p:sldId id="1629" r:id="rId339"/>
    <p:sldId id="1630" r:id="rId340"/>
    <p:sldId id="1741" r:id="rId341"/>
    <p:sldId id="631" r:id="rId342"/>
    <p:sldId id="1743" r:id="rId343"/>
    <p:sldId id="630" r:id="rId344"/>
  </p:sldIdLst>
  <p:sldSz cx="8640763" cy="6483350"/>
  <p:notesSz cx="9144000" cy="6858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319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86383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295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7276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159589" algn="l" defTabSz="86383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591507" algn="l" defTabSz="86383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023424" algn="l" defTabSz="86383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455343" algn="l" defTabSz="86383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931">
          <p15:clr>
            <a:srgbClr val="A4A3A4"/>
          </p15:clr>
        </p15:guide>
        <p15:guide id="2" pos="260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tis" initials="G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2" autoAdjust="0"/>
    <p:restoredTop sz="99495" autoAdjust="0"/>
  </p:normalViewPr>
  <p:slideViewPr>
    <p:cSldViewPr snapToGrid="0" snapToObjects="1" showGuides="1">
      <p:cViewPr varScale="1">
        <p:scale>
          <a:sx n="166" d="100"/>
          <a:sy n="166" d="100"/>
        </p:scale>
        <p:origin x="1866" y="162"/>
      </p:cViewPr>
      <p:guideLst>
        <p:guide orient="horz" pos="1931"/>
        <p:guide pos="26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handoutMaster" Target="handoutMasters/handout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presProps" Target="presProp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theme" Target="theme/theme1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ableStyles" Target="tableStyle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notesMaster" Target="notesMasters/notesMaster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commentAuthors" Target="commentAuthor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T3-2017\USA2018\ro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923132828443"/>
          <c:y val="4.5162373771075202E-2"/>
          <c:w val="0.77044926573112205"/>
          <c:h val="0.73468290741096798"/>
        </c:manualLayout>
      </c:layout>
      <c:scatterChart>
        <c:scatterStyle val="lineMarker"/>
        <c:varyColors val="1"/>
        <c:ser>
          <c:idx val="0"/>
          <c:order val="0"/>
          <c:spPr>
            <a:ln w="19050"/>
            <a:effectLst>
              <a:outerShdw blurRad="50800" dist="50800" dir="5400000" algn="ctr" rotWithShape="0">
                <a:schemeClr val="bg1"/>
              </a:outerShdw>
            </a:effectLst>
          </c:spPr>
          <c:marker>
            <c:symbol val="diamond"/>
            <c:size val="3"/>
            <c:spPr>
              <a:effectLst>
                <a:outerShdw blurRad="50800" dist="50800" dir="5400000" algn="ctr" rotWithShape="0">
                  <a:schemeClr val="bg1"/>
                </a:outerShdw>
              </a:effectLst>
            </c:spPr>
          </c:marker>
          <c:xVal>
            <c:numRef>
              <c:f>Лист4!$J$2:$J$10</c:f>
              <c:numCache>
                <c:formatCode>General</c:formatCode>
                <c:ptCount val="9"/>
                <c:pt idx="0">
                  <c:v>5.33694515730443E-3</c:v>
                </c:pt>
                <c:pt idx="1">
                  <c:v>2.37882529871133E-2</c:v>
                </c:pt>
                <c:pt idx="2">
                  <c:v>3.3931306821572797E-2</c:v>
                </c:pt>
                <c:pt idx="3">
                  <c:v>3.80205498094719E-2</c:v>
                </c:pt>
                <c:pt idx="4">
                  <c:v>0.169176596972168</c:v>
                </c:pt>
                <c:pt idx="5">
                  <c:v>0.17009085277720401</c:v>
                </c:pt>
                <c:pt idx="6">
                  <c:v>0.19026293659654001</c:v>
                </c:pt>
                <c:pt idx="7">
                  <c:v>0.19320921321465601</c:v>
                </c:pt>
                <c:pt idx="8">
                  <c:v>0.29033410451823599</c:v>
                </c:pt>
              </c:numCache>
            </c:numRef>
          </c:xVal>
          <c:yVal>
            <c:numRef>
              <c:f>Лист4!$I$2:$I$10</c:f>
              <c:numCache>
                <c:formatCode>General</c:formatCode>
                <c:ptCount val="9"/>
                <c:pt idx="0">
                  <c:v>0.11111111111111099</c:v>
                </c:pt>
                <c:pt idx="1">
                  <c:v>0.22222222222222199</c:v>
                </c:pt>
                <c:pt idx="2">
                  <c:v>0.33333333333333298</c:v>
                </c:pt>
                <c:pt idx="3">
                  <c:v>0.44444444444444398</c:v>
                </c:pt>
                <c:pt idx="4">
                  <c:v>0.55555555555555602</c:v>
                </c:pt>
                <c:pt idx="5">
                  <c:v>0.66666666666666696</c:v>
                </c:pt>
                <c:pt idx="6">
                  <c:v>0.77777777777777801</c:v>
                </c:pt>
                <c:pt idx="7">
                  <c:v>0.88888888888888895</c:v>
                </c:pt>
                <c:pt idx="8">
                  <c:v>1</c:v>
                </c:pt>
              </c:numCache>
            </c:numRef>
          </c:yVal>
          <c:smooth val="1"/>
        </c:ser>
        <c:ser>
          <c:idx val="1"/>
          <c:order val="1"/>
          <c:spPr>
            <a:ln w="19050"/>
          </c:spPr>
          <c:marker>
            <c:symbol val="none"/>
          </c:marker>
          <c:xVal>
            <c:numRef>
              <c:f>Лист4!$I$1:$I$10</c:f>
              <c:numCache>
                <c:formatCode>General</c:formatCode>
                <c:ptCount val="10"/>
                <c:pt idx="0">
                  <c:v>0</c:v>
                </c:pt>
                <c:pt idx="1">
                  <c:v>0.11111111111111099</c:v>
                </c:pt>
                <c:pt idx="2">
                  <c:v>0.22222222222222199</c:v>
                </c:pt>
                <c:pt idx="3">
                  <c:v>0.33333333333333298</c:v>
                </c:pt>
                <c:pt idx="4">
                  <c:v>0.44444444444444398</c:v>
                </c:pt>
                <c:pt idx="5">
                  <c:v>0.55555555555555602</c:v>
                </c:pt>
                <c:pt idx="6">
                  <c:v>0.66666666666666696</c:v>
                </c:pt>
                <c:pt idx="7">
                  <c:v>0.77777777777777801</c:v>
                </c:pt>
                <c:pt idx="8">
                  <c:v>0.88888888888888895</c:v>
                </c:pt>
                <c:pt idx="9">
                  <c:v>1</c:v>
                </c:pt>
              </c:numCache>
            </c:numRef>
          </c:xVal>
          <c:yVal>
            <c:numRef>
              <c:f>Лист4!$I$1:$I$10</c:f>
              <c:numCache>
                <c:formatCode>General</c:formatCode>
                <c:ptCount val="10"/>
                <c:pt idx="0">
                  <c:v>0</c:v>
                </c:pt>
                <c:pt idx="1">
                  <c:v>0.11111111111111099</c:v>
                </c:pt>
                <c:pt idx="2">
                  <c:v>0.22222222222222199</c:v>
                </c:pt>
                <c:pt idx="3">
                  <c:v>0.33333333333333298</c:v>
                </c:pt>
                <c:pt idx="4">
                  <c:v>0.44444444444444398</c:v>
                </c:pt>
                <c:pt idx="5">
                  <c:v>0.55555555555555602</c:v>
                </c:pt>
                <c:pt idx="6">
                  <c:v>0.66666666666666696</c:v>
                </c:pt>
                <c:pt idx="7">
                  <c:v>0.77777777777777801</c:v>
                </c:pt>
                <c:pt idx="8">
                  <c:v>0.88888888888888895</c:v>
                </c:pt>
                <c:pt idx="9">
                  <c:v>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3716384"/>
        <c:axId val="413702784"/>
      </c:scatterChart>
      <c:valAx>
        <c:axId val="413716384"/>
        <c:scaling>
          <c:orientation val="minMax"/>
          <c:max val="1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 b="1" i="0" u="none" strike="noStrike" baseline="0"/>
                  <a:t>V(</a:t>
                </a:r>
                <a:r>
                  <a:rPr lang="en-US" sz="1200" b="1" i="0" u="none" strike="noStrike" baseline="0">
                    <a:sym typeface="Symbol"/>
                  </a:rPr>
                  <a:t></a:t>
                </a:r>
                <a:r>
                  <a:rPr lang="en-US" sz="1200" b="1" i="0" u="none" strike="noStrike" baseline="0"/>
                  <a:t>)</a:t>
                </a:r>
                <a:endParaRPr lang="ru-RU" sz="1200"/>
              </a:p>
            </c:rich>
          </c:tx>
          <c:overlay val="1"/>
        </c:title>
        <c:numFmt formatCode="General" sourceLinked="1"/>
        <c:majorTickMark val="out"/>
        <c:minorTickMark val="cross"/>
        <c:tickLblPos val="nextTo"/>
        <c:crossAx val="413702784"/>
        <c:crosses val="autoZero"/>
        <c:crossBetween val="midCat"/>
        <c:majorUnit val="0.1"/>
        <c:minorUnit val="0.1"/>
      </c:valAx>
      <c:valAx>
        <c:axId val="413702784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 b="1" i="0" u="none" strike="noStrike" baseline="0"/>
                  <a:t>U(</a:t>
                </a:r>
                <a:r>
                  <a:rPr lang="en-US" sz="1200" b="1" i="0" u="none" strike="noStrike" baseline="0">
                    <a:sym typeface="Symbol"/>
                  </a:rPr>
                  <a:t></a:t>
                </a:r>
                <a:r>
                  <a:rPr lang="en-US" sz="1200" b="1" i="0" u="none" strike="noStrike" baseline="0"/>
                  <a:t>)</a:t>
                </a:r>
                <a:endParaRPr lang="ru-RU" sz="1200"/>
              </a:p>
            </c:rich>
          </c:tx>
          <c:overlay val="1"/>
        </c:title>
        <c:numFmt formatCode="General" sourceLinked="1"/>
        <c:majorTickMark val="out"/>
        <c:minorTickMark val="cross"/>
        <c:tickLblPos val="nextTo"/>
        <c:crossAx val="413716384"/>
        <c:crosses val="autoZero"/>
        <c:crossBetween val="midCat"/>
        <c:minorUnit val="0.1"/>
      </c:valAx>
      <c:spPr>
        <a:noFill/>
        <a:ln w="25400">
          <a:noFill/>
        </a:ln>
      </c:spPr>
    </c:plotArea>
    <c:plotVisOnly val="1"/>
    <c:dispBlanksAs val="zero"/>
    <c:showDLblsOverMax val="1"/>
  </c:chart>
  <c:externalData r:id="rId1">
    <c:autoUpdate val="1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C3A7A3-0DC6-4DCF-A3AB-1A3109EA821D}" type="datetimeFigureOut">
              <a:rPr lang="ru-RU" altLang="ru-RU"/>
              <a:pPr>
                <a:defRPr/>
              </a:pPr>
              <a:t>13.07.2021</a:t>
            </a:fld>
            <a:endParaRPr lang="ru-RU" altLang="ru-RU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BF7C563-FE92-4729-896D-DE30C83B993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60521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456B4FB-40D4-49F4-A7A6-84DD440BD9AA}" type="datetimeFigureOut">
              <a:rPr lang="ru-RU" altLang="ru-RU"/>
              <a:pPr>
                <a:defRPr/>
              </a:pPr>
              <a:t>13.07.2021</a:t>
            </a:fld>
            <a:endParaRPr lang="ru-RU" alt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B67F8C0-5F20-47CD-B334-E2FDD89A87F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225990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+mn-lt"/>
        <a:ea typeface="Arial" charset="0"/>
        <a:cs typeface="Arial" pitchFamily="34" charset="0"/>
      </a:defRPr>
    </a:lvl1pPr>
    <a:lvl2pPr marL="431919" algn="l" rtl="0" eaLnBrk="0" fontAlgn="base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+mn-lt"/>
        <a:ea typeface="Arial" charset="0"/>
        <a:cs typeface="Arial" pitchFamily="34" charset="0"/>
      </a:defRPr>
    </a:lvl2pPr>
    <a:lvl3pPr marL="863836" algn="l" rtl="0" eaLnBrk="0" fontAlgn="base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+mn-lt"/>
        <a:ea typeface="Arial" charset="0"/>
        <a:cs typeface="Arial" pitchFamily="34" charset="0"/>
      </a:defRPr>
    </a:lvl3pPr>
    <a:lvl4pPr marL="1295754" algn="l" rtl="0" eaLnBrk="0" fontAlgn="base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+mn-lt"/>
        <a:ea typeface="Arial" charset="0"/>
        <a:cs typeface="Arial" pitchFamily="34" charset="0"/>
      </a:defRPr>
    </a:lvl4pPr>
    <a:lvl5pPr marL="1727671" algn="l" rtl="0" eaLnBrk="0" fontAlgn="base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+mn-lt"/>
        <a:ea typeface="Arial" charset="0"/>
        <a:cs typeface="Arial" pitchFamily="34" charset="0"/>
      </a:defRPr>
    </a:lvl5pPr>
    <a:lvl6pPr marL="2159589" algn="l" defTabSz="86383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91507" algn="l" defTabSz="86383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23424" algn="l" defTabSz="86383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55343" algn="l" defTabSz="86383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518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09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465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98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68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328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296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954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61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71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90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36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317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10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49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68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628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634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450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26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0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51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Заметки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545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Заметки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59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68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2763"/>
            <a:ext cx="3430588" cy="25733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9138"/>
            <a:ext cx="7315200" cy="3086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9088" y="514350"/>
            <a:ext cx="3429000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0" lang="ru-RU" altLang="ru-RU" dirty="0" smtClean="0">
                <a:cs typeface="Arial" charset="0"/>
              </a:rPr>
              <a:t>Цель – представить результаты ЭЗ</a:t>
            </a:r>
          </a:p>
          <a:p>
            <a:pPr eaLnBrk="1" hangingPunct="1"/>
            <a:endParaRPr kumimoji="0" lang="ru-RU" altLang="ru-RU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6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flipV="1">
            <a:off x="5715505" y="4755958"/>
            <a:ext cx="2925258" cy="2041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Группа 43"/>
          <p:cNvGrpSpPr/>
          <p:nvPr userDrawn="1"/>
        </p:nvGrpSpPr>
        <p:grpSpPr>
          <a:xfrm flipV="1">
            <a:off x="5129930" y="4757281"/>
            <a:ext cx="608089" cy="203137"/>
            <a:chOff x="5572132" y="3929066"/>
            <a:chExt cx="643504" cy="21487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5715008" y="3929066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643570" y="4000504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b="1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572132" y="4071942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5857884" y="3929066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5786446" y="4000504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b="1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715008" y="4071942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6000760" y="3929066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5929322" y="4000504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b="1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5857884" y="4071942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6143636" y="3929066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6072198" y="4000504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b="1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6000760" y="4071942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6143636" y="4000504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6072198" y="4071942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6143636" y="4071942"/>
              <a:ext cx="72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</p:grpSp>
      <p:sp>
        <p:nvSpPr>
          <p:cNvPr id="23" name="Прямоугольник 22"/>
          <p:cNvSpPr/>
          <p:nvPr/>
        </p:nvSpPr>
        <p:spPr>
          <a:xfrm flipV="1">
            <a:off x="5112451" y="4673420"/>
            <a:ext cx="3528312" cy="8704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5" y="4521843"/>
            <a:ext cx="8640763" cy="231119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5" y="4547350"/>
            <a:ext cx="8640763" cy="13206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6060535" y="4515839"/>
            <a:ext cx="2580228" cy="23562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5" y="5"/>
            <a:ext cx="8640763" cy="459237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" name="TextBox 27"/>
          <p:cNvSpPr txBox="1">
            <a:spLocks noChangeArrowheads="1"/>
          </p:cNvSpPr>
          <p:nvPr userDrawn="1"/>
        </p:nvSpPr>
        <p:spPr bwMode="auto">
          <a:xfrm>
            <a:off x="405036" y="67537"/>
            <a:ext cx="7898198" cy="502754"/>
          </a:xfrm>
          <a:prstGeom prst="rect">
            <a:avLst/>
          </a:prstGeom>
          <a:noFill/>
          <a:ln>
            <a:noFill/>
          </a:ln>
          <a:extLst/>
        </p:spPr>
        <p:txBody>
          <a:bodyPr lIns="86383" tIns="43192" rIns="86383" bIns="43192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defRPr/>
            </a:pPr>
            <a:r>
              <a:rPr kumimoji="0" lang="ru-RU" altLang="ru-RU" sz="1300" b="1" dirty="0" smtClean="0">
                <a:solidFill>
                  <a:schemeClr val="bg1"/>
                </a:solidFill>
                <a:latin typeface="Calibri" pitchFamily="34" charset="0"/>
              </a:rPr>
              <a:t>РОССИЙСКАЯ АКАДЕМИЯ НАУК</a:t>
            </a:r>
            <a:endParaRPr kumimoji="0" lang="en-US" altLang="ru-RU" sz="1300" b="1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kumimoji="0" lang="ru-RU" altLang="ru-RU" sz="1300" b="1" dirty="0" smtClean="0">
                <a:solidFill>
                  <a:schemeClr val="bg1"/>
                </a:solidFill>
                <a:latin typeface="Calibri" pitchFamily="34" charset="0"/>
              </a:rPr>
              <a:t>ИНСТИТУТ ПРОБЛЕМ</a:t>
            </a:r>
            <a:r>
              <a:rPr kumimoji="0" lang="en-US" altLang="ru-RU" sz="13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kumimoji="0" lang="ru-RU" altLang="ru-RU" sz="1300" b="1" dirty="0" smtClean="0">
                <a:solidFill>
                  <a:schemeClr val="bg1"/>
                </a:solidFill>
                <a:latin typeface="Calibri" pitchFamily="34" charset="0"/>
              </a:rPr>
              <a:t>ПЕРЕДАЧИ ИНФОРМАЦИИ</a:t>
            </a:r>
            <a:r>
              <a:rPr kumimoji="0" lang="en-US" altLang="ru-RU" sz="13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kumimoji="0" lang="ru-RU" altLang="ru-RU" sz="1300" b="1" dirty="0" smtClean="0">
                <a:solidFill>
                  <a:schemeClr val="bg1"/>
                </a:solidFill>
                <a:latin typeface="Calibri" pitchFamily="34" charset="0"/>
              </a:rPr>
              <a:t>им. </a:t>
            </a:r>
            <a:r>
              <a:rPr kumimoji="0" lang="ru-RU" altLang="ru-RU" sz="1300" b="1" dirty="0" err="1" smtClean="0">
                <a:solidFill>
                  <a:schemeClr val="bg1"/>
                </a:solidFill>
                <a:latin typeface="Calibri" pitchFamily="34" charset="0"/>
              </a:rPr>
              <a:t>А.А.Харкевича</a:t>
            </a:r>
            <a:endParaRPr kumimoji="0" lang="ru-RU" altLang="ru-RU" sz="1300" b="1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9" name="Picture 16" descr="D:\Work\MNIIPU (iitp)\50 year IITP\Conference December 2011\50year-big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57" y="1755913"/>
            <a:ext cx="2835250" cy="116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7" descr="D:\Work\MNIIPU (iitp)\50 year IITP\Conference December 2011\iitp-logo-bi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322" y="607815"/>
            <a:ext cx="1359120" cy="46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32038" y="4862529"/>
            <a:ext cx="4680413" cy="1553313"/>
          </a:xfrm>
          <a:prstGeom prst="rect">
            <a:avLst/>
          </a:prstGeom>
        </p:spPr>
        <p:txBody>
          <a:bodyPr lIns="86383" tIns="43192" rIns="86383" bIns="43192"/>
          <a:lstStyle>
            <a:lvl1pPr marL="60468" indent="0" algn="l">
              <a:lnSpc>
                <a:spcPct val="90000"/>
              </a:lnSpc>
              <a:spcBef>
                <a:spcPts val="0"/>
              </a:spcBef>
              <a:buNone/>
              <a:defRPr sz="2100">
                <a:solidFill>
                  <a:schemeClr val="tx2"/>
                </a:solidFill>
              </a:defRPr>
            </a:lvl1pPr>
            <a:lvl2pPr marL="431919" indent="0" algn="ctr">
              <a:buNone/>
            </a:lvl2pPr>
            <a:lvl3pPr marL="863836" indent="0" algn="ctr">
              <a:buNone/>
            </a:lvl3pPr>
            <a:lvl4pPr marL="1295754" indent="0" algn="ctr">
              <a:buNone/>
            </a:lvl4pPr>
            <a:lvl5pPr marL="1727671" indent="0" algn="ctr">
              <a:buNone/>
            </a:lvl5pPr>
            <a:lvl6pPr marL="2159589" indent="0" algn="ctr">
              <a:buNone/>
            </a:lvl6pPr>
            <a:lvl7pPr marL="2591507" indent="0" algn="ctr">
              <a:buNone/>
            </a:lvl7pPr>
            <a:lvl8pPr marL="3023424" indent="0" algn="ctr">
              <a:buNone/>
            </a:lvl8pPr>
            <a:lvl9pPr marL="3455343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32038" y="3342768"/>
            <a:ext cx="7992706" cy="1241144"/>
          </a:xfrm>
          <a:prstGeom prst="rect">
            <a:avLst/>
          </a:prstGeom>
        </p:spPr>
        <p:txBody>
          <a:bodyPr lIns="86383" tIns="43192" rIns="86383" bIns="43192" anchor="b"/>
          <a:lstStyle>
            <a:lvl1pPr algn="ctr">
              <a:lnSpc>
                <a:spcPct val="90000"/>
              </a:lnSpc>
              <a:defRPr sz="3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1" name="Дата 27"/>
          <p:cNvSpPr>
            <a:spLocks noGrp="1"/>
          </p:cNvSpPr>
          <p:nvPr>
            <p:ph type="dt" sz="half" idx="10"/>
          </p:nvPr>
        </p:nvSpPr>
        <p:spPr>
          <a:xfrm>
            <a:off x="7125634" y="5048614"/>
            <a:ext cx="907581" cy="432223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5FB163AA-A68E-48E9-BD31-6590FA9C0845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32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6122041" y="5528857"/>
            <a:ext cx="1899168" cy="742884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3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7862195" y="1507"/>
            <a:ext cx="706562" cy="3451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EF94D9D-C93C-41FB-970A-BF9CCA6F9A1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13981727"/>
      </p:ext>
    </p:extLst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043" y="1080558"/>
            <a:ext cx="7776687" cy="1008521"/>
          </a:xfrm>
          <a:prstGeom prst="rect">
            <a:avLst/>
          </a:prstGeom>
        </p:spPr>
        <p:txBody>
          <a:bodyPr lIns="86383" tIns="43192" rIns="86383" bIns="43192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32043" y="2126542"/>
            <a:ext cx="7776687" cy="4088833"/>
          </a:xfrm>
          <a:prstGeom prst="rect">
            <a:avLst/>
          </a:prstGeom>
        </p:spPr>
        <p:txBody>
          <a:bodyPr vert="eaVert" lIns="86383" tIns="43192" rIns="86383" bIns="43192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Номер слайда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CC5E1-44BF-4DAA-B6CF-F3F262009B7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5" name="Дата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6EDB0-C717-4D36-B066-7AAFC23D120A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6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768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5" y="-1"/>
            <a:ext cx="8640763" cy="6483351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  <a:alpha val="48000"/>
                </a:schemeClr>
              </a:gs>
              <a:gs pos="72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571" y="1080558"/>
            <a:ext cx="1800159" cy="5186680"/>
          </a:xfrm>
          <a:prstGeom prst="rect">
            <a:avLst/>
          </a:prstGeom>
        </p:spPr>
        <p:txBody>
          <a:bodyPr vert="eaVert" lIns="86383" tIns="43192" rIns="86383" bIns="43192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32038" y="1080558"/>
            <a:ext cx="5904521" cy="5186680"/>
          </a:xfrm>
          <a:prstGeom prst="rect">
            <a:avLst/>
          </a:prstGeom>
        </p:spPr>
        <p:txBody>
          <a:bodyPr vert="eaVert" lIns="86383" tIns="43192" rIns="86383" bIns="43192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3A51B-6234-4FB4-B2DB-32B9D9D23B2A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F60BD-CDFE-40FE-8416-C1702F31712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0145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877578" y="16514"/>
            <a:ext cx="7425656" cy="261135"/>
          </a:xfrm>
          <a:prstGeom prst="rect">
            <a:avLst/>
          </a:prstGeom>
          <a:noFill/>
          <a:ln>
            <a:noFill/>
          </a:ln>
          <a:extLst/>
        </p:spPr>
        <p:txBody>
          <a:bodyPr lIns="86383" tIns="43192" rIns="86383" bIns="431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</a:defRPr>
            </a:lvl9pPr>
          </a:lstStyle>
          <a:p>
            <a:pPr eaLnBrk="1" hangingPunct="1">
              <a:defRPr/>
            </a:pPr>
            <a:r>
              <a:rPr lang="en-US" sz="1100" dirty="0" smtClean="0">
                <a:solidFill>
                  <a:schemeClr val="bg1"/>
                </a:solidFill>
                <a:cs typeface="+mn-cs"/>
              </a:rPr>
              <a:t>Institute for Information Transmission Problems (</a:t>
            </a:r>
            <a:r>
              <a:rPr lang="en-US" sz="1100" dirty="0" err="1" smtClean="0">
                <a:solidFill>
                  <a:schemeClr val="bg1"/>
                </a:solidFill>
                <a:cs typeface="+mn-cs"/>
              </a:rPr>
              <a:t>Kharkevich</a:t>
            </a:r>
            <a:r>
              <a:rPr lang="en-US" sz="1100" dirty="0" smtClean="0">
                <a:solidFill>
                  <a:schemeClr val="bg1"/>
                </a:solidFill>
                <a:cs typeface="+mn-cs"/>
              </a:rPr>
              <a:t> Institute), Russian Academy of Sciences</a:t>
            </a:r>
            <a:endParaRPr lang="ru-RU" sz="1100" b="1" dirty="0" smtClean="0">
              <a:solidFill>
                <a:schemeClr val="bg1"/>
              </a:solidFill>
              <a:latin typeface="Calibri" charset="0"/>
              <a:cs typeface="+mn-cs"/>
            </a:endParaRPr>
          </a:p>
        </p:txBody>
      </p:sp>
      <p:pic>
        <p:nvPicPr>
          <p:cNvPr id="5" name="Picture 3" descr="D:\Work\MNIIPU (iitp)\50 year IITP\Conference December 2011\iitp-logo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" y="40527"/>
            <a:ext cx="675060" cy="22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7678" y="1131379"/>
            <a:ext cx="8100772" cy="1008521"/>
          </a:xfrm>
          <a:prstGeom prst="rect">
            <a:avLst/>
          </a:prstGeom>
        </p:spPr>
        <p:txBody>
          <a:bodyPr lIns="86383" tIns="43192" rIns="86383" bIns="43192" anchor="t">
            <a:normAutofit/>
          </a:bodyPr>
          <a:lstStyle>
            <a:lvl1pPr>
              <a:defRPr sz="25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03644" y="1416060"/>
            <a:ext cx="6838540" cy="4344362"/>
          </a:xfrm>
          <a:prstGeom prst="rect">
            <a:avLst/>
          </a:prstGeom>
        </p:spPr>
        <p:txBody>
          <a:bodyPr lIns="86383" tIns="43192" rIns="86383" bIns="43192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tx2"/>
              </a:buClr>
              <a:buFontTx/>
              <a:buNone/>
              <a:defRPr sz="2100"/>
            </a:lvl1pPr>
            <a:lvl2pPr marL="341936" indent="-170967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tx2"/>
              </a:buClr>
              <a:buFont typeface="Arial" pitchFamily="34" charset="0"/>
              <a:buChar char="•"/>
              <a:defRPr sz="2100">
                <a:solidFill>
                  <a:schemeClr val="tx2"/>
                </a:solidFill>
              </a:defRPr>
            </a:lvl2pPr>
            <a:lvl3pPr marL="593887" indent="-251951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defRPr sz="1900"/>
            </a:lvl3pPr>
            <a:lvl4pPr marL="845839" indent="-251951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defRPr sz="1700"/>
            </a:lvl4pPr>
            <a:lvl5pPr marL="1097791" indent="-251951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defRPr sz="15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>
          <a:xfrm>
            <a:off x="7533671" y="579299"/>
            <a:ext cx="904580" cy="43222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DA03C-6671-4A13-8C25-53322260CD97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278055" y="579299"/>
            <a:ext cx="1252610" cy="43222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0524210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561" y="1872973"/>
            <a:ext cx="7344649" cy="1287665"/>
          </a:xfrm>
          <a:prstGeom prst="rect">
            <a:avLst/>
          </a:prstGeom>
          <a:ln>
            <a:noFill/>
          </a:ln>
        </p:spPr>
        <p:txBody>
          <a:bodyPr lIns="86383" tIns="43192" rIns="86383" bIns="43192" anchor="b">
            <a:noAutofit/>
          </a:bodyPr>
          <a:lstStyle>
            <a:lvl1pPr algn="l">
              <a:buNone/>
              <a:defRPr sz="4100" b="1" cap="none" spc="0" baseline="0">
                <a:ln>
                  <a:noFill/>
                </a:ln>
                <a:solidFill>
                  <a:schemeClr val="tx2"/>
                </a:solidFill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2561" y="3183145"/>
            <a:ext cx="7344649" cy="1427237"/>
          </a:xfrm>
          <a:prstGeom prst="rect">
            <a:avLst/>
          </a:prstGeom>
        </p:spPr>
        <p:txBody>
          <a:bodyPr lIns="86383" tIns="43192" rIns="86383" bIns="43192" anchor="t"/>
          <a:lstStyle>
            <a:lvl1pPr marL="43192" indent="0">
              <a:buNone/>
              <a:defRPr sz="2000" b="0">
                <a:solidFill>
                  <a:schemeClr val="accent5"/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омер слайда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3C7E0-880F-4D37-8754-C128920DC85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5" name="Дата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AC30A-6023-4666-B759-981B3690E93C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6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867894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043" y="1080558"/>
            <a:ext cx="7776687" cy="1008521"/>
          </a:xfrm>
          <a:prstGeom prst="rect">
            <a:avLst/>
          </a:prstGeom>
        </p:spPr>
        <p:txBody>
          <a:bodyPr lIns="86383" tIns="43192" rIns="86383" bIns="43192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32038" y="2126544"/>
            <a:ext cx="3816337" cy="4278711"/>
          </a:xfrm>
          <a:prstGeom prst="rect">
            <a:avLst/>
          </a:prstGeom>
        </p:spPr>
        <p:txBody>
          <a:bodyPr lIns="86383" tIns="43192" rIns="86383" bIns="43192"/>
          <a:lstStyle>
            <a:lvl1pPr>
              <a:defRPr sz="19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392393" y="2126544"/>
            <a:ext cx="3816337" cy="4278711"/>
          </a:xfrm>
          <a:prstGeom prst="rect">
            <a:avLst/>
          </a:prstGeom>
        </p:spPr>
        <p:txBody>
          <a:bodyPr lIns="86383" tIns="43192" rIns="86383" bIns="43192"/>
          <a:lstStyle>
            <a:lvl1pPr>
              <a:defRPr sz="19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Номер слайда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2DBEB-F320-4215-9951-7AD937B4EF9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6" name="Дата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22D87-4249-467E-A424-488C48549B66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7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0101874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37" y="1080558"/>
            <a:ext cx="7920699" cy="1011403"/>
          </a:xfrm>
          <a:prstGeom prst="rect">
            <a:avLst/>
          </a:prstGeom>
        </p:spPr>
        <p:txBody>
          <a:bodyPr lIns="86383" tIns="43192" rIns="86383" bIns="43192" anchor="ctr"/>
          <a:lstStyle>
            <a:lvl1pPr>
              <a:defRPr sz="3800" b="0" i="0" cap="none" baseline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0037" y="2122328"/>
            <a:ext cx="3819217" cy="432223"/>
          </a:xfrm>
          <a:prstGeom prst="rect">
            <a:avLst/>
          </a:prstGeo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lIns="86383" tIns="43192" rIns="86383" bIns="43192" anchor="ctr">
            <a:noAutofit/>
          </a:bodyPr>
          <a:lstStyle>
            <a:lvl1pPr marL="43192" indent="0">
              <a:buNone/>
              <a:defRPr sz="18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461400" y="2122328"/>
            <a:ext cx="3819337" cy="432223"/>
          </a:xfrm>
          <a:prstGeom prst="rect">
            <a:avLst/>
          </a:prstGeo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lIns="86383" tIns="43192" rIns="86383" bIns="43192" anchor="ctr">
            <a:noAutofit/>
          </a:bodyPr>
          <a:lstStyle>
            <a:lvl1pPr marL="43192" indent="0">
              <a:buNone/>
              <a:defRPr sz="18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360037" y="2560554"/>
            <a:ext cx="3819217" cy="3673898"/>
          </a:xfrm>
          <a:prstGeom prst="rect">
            <a:avLst/>
          </a:prstGeom>
        </p:spPr>
        <p:txBody>
          <a:bodyPr lIns="86383" tIns="43192" rIns="86383" bIns="43192"/>
          <a:lstStyle>
            <a:lvl1pPr>
              <a:defRPr sz="19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458639" y="2560554"/>
            <a:ext cx="3819337" cy="3673898"/>
          </a:xfrm>
          <a:prstGeom prst="rect">
            <a:avLst/>
          </a:prstGeom>
        </p:spPr>
        <p:txBody>
          <a:bodyPr lIns="86383" tIns="43192" rIns="86383" bIns="43192"/>
          <a:lstStyle>
            <a:lvl1pPr>
              <a:defRPr sz="19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Номер слайда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B3DBD-DEA0-4160-A38A-9533F9ACE42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8" name="Дата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1773F-8DB1-452D-87B2-C65B7A6373B3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9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4920805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043" y="1080558"/>
            <a:ext cx="7776687" cy="1011403"/>
          </a:xfrm>
          <a:prstGeom prst="rect">
            <a:avLst/>
          </a:prstGeom>
        </p:spPr>
        <p:txBody>
          <a:bodyPr lIns="86383" tIns="43192" rIns="86383" bIns="43192" anchor="ctr"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21055" y="579299"/>
            <a:ext cx="904579" cy="43222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7D2B0-FE67-4C2E-8B2C-80A303609E28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13723-181B-4305-B765-057EF380753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0958576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AC55F-ADF7-4B53-916E-97031433246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3" name="Дата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7B50D-854B-4CE4-B96D-2675D0FCB42C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4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0011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58868" y="1041773"/>
            <a:ext cx="3197082" cy="829869"/>
          </a:xfrm>
          <a:prstGeom prst="rect">
            <a:avLst/>
          </a:prstGeom>
        </p:spPr>
        <p:txBody>
          <a:bodyPr lIns="86383" tIns="43192" rIns="86383" bIns="43192" anchor="b"/>
          <a:lstStyle>
            <a:lvl1pPr algn="l">
              <a:buNone/>
              <a:defRPr sz="17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058868" y="1900882"/>
            <a:ext cx="3197082" cy="4365456"/>
          </a:xfrm>
          <a:prstGeom prst="rect">
            <a:avLst/>
          </a:prstGeom>
        </p:spPr>
        <p:txBody>
          <a:bodyPr lIns="86383" tIns="43192" rIns="86383" bIns="43192"/>
          <a:lstStyle>
            <a:lvl1pPr marL="8637" indent="0">
              <a:buNone/>
              <a:defRPr sz="1300"/>
            </a:lvl1pPr>
            <a:lvl2pPr>
              <a:buNone/>
              <a:defRPr sz="1100"/>
            </a:lvl2pPr>
            <a:lvl3pPr>
              <a:buNone/>
              <a:defRPr sz="9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144013" y="733880"/>
            <a:ext cx="4821546" cy="5532459"/>
          </a:xfrm>
          <a:prstGeom prst="rect">
            <a:avLst/>
          </a:prstGeom>
        </p:spPr>
        <p:txBody>
          <a:bodyPr lIns="86383" tIns="43192" rIns="86383" bIns="43192"/>
          <a:lstStyle>
            <a:lvl1pPr>
              <a:defRPr sz="3000"/>
            </a:lvl1pPr>
            <a:lvl2pPr>
              <a:defRPr sz="26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Номер слайда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C157A-6276-4DB5-8CDD-A4E3A0702FD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6" name="Дата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E3BA5-264A-47A5-9FD3-D69000996CA3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7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4421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41022" y="1048572"/>
            <a:ext cx="554508" cy="4425881"/>
          </a:xfrm>
          <a:prstGeom prst="rect">
            <a:avLst/>
          </a:prstGeom>
        </p:spPr>
        <p:txBody>
          <a:bodyPr vert="vert270" lIns="43192" tIns="0" rIns="43192" bIns="43192" anchor="t"/>
          <a:lstStyle>
            <a:lvl1pPr algn="ctr">
              <a:buNone/>
              <a:defRPr sz="19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1460" y="1080559"/>
            <a:ext cx="4320382" cy="4322233"/>
          </a:xfrm>
          <a:prstGeom prst="rect">
            <a:avLst/>
          </a:prstGeo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lIns="86383" tIns="43192" rIns="86383" bIns="43192"/>
          <a:lstStyle>
            <a:lvl1pPr marL="0" indent="0">
              <a:buNone/>
              <a:defRPr sz="30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53368" y="3095434"/>
            <a:ext cx="2448216" cy="2379014"/>
          </a:xfrm>
          <a:prstGeom prst="rect">
            <a:avLst/>
          </a:prstGeom>
        </p:spPr>
        <p:txBody>
          <a:bodyPr lIns="0" tIns="0" rIns="43192" bIns="43192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/>
            </a:lvl1pPr>
            <a:lvl2pPr>
              <a:buFontTx/>
              <a:buNone/>
              <a:defRPr sz="1100"/>
            </a:lvl2pPr>
            <a:lvl3pPr>
              <a:buFontTx/>
              <a:buNone/>
              <a:defRPr sz="9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AE3A9-C4C0-4DF9-9643-FE4CF300E31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6" name="Дата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EFDB2-50C9-4B90-A164-292A693D920F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7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6588532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5" y="346685"/>
            <a:ext cx="8640763" cy="79541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5" y="0"/>
            <a:ext cx="8640763" cy="294152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5" y="291156"/>
            <a:ext cx="8640763" cy="8704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5112451" y="340682"/>
            <a:ext cx="3528312" cy="8554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5112451" y="415721"/>
            <a:ext cx="3528312" cy="17108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5109451" y="469746"/>
            <a:ext cx="2895256" cy="2701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6968116" y="556788"/>
            <a:ext cx="1512134" cy="34517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8585258" y="-1501"/>
            <a:ext cx="54005" cy="58680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8546261" y="-1501"/>
            <a:ext cx="27002" cy="58680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8528259" y="-1501"/>
            <a:ext cx="9001" cy="586804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8481754" y="-1501"/>
            <a:ext cx="25503" cy="586804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8424749" y="5"/>
            <a:ext cx="52505" cy="553787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8385741" y="5"/>
            <a:ext cx="7501" cy="553787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6383" tIns="43192" rIns="86383" bIns="431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724182" y="1501"/>
            <a:ext cx="720064" cy="346679"/>
          </a:xfrm>
          <a:prstGeom prst="rect">
            <a:avLst/>
          </a:prstGeom>
        </p:spPr>
        <p:txBody>
          <a:bodyPr vert="horz" wrap="square" lIns="86383" tIns="43192" rIns="86383" bIns="43192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06FDA45-D521-4855-B237-41F36D746CA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224050" y="579299"/>
            <a:ext cx="904579" cy="432223"/>
          </a:xfrm>
          <a:prstGeom prst="rect">
            <a:avLst/>
          </a:prstGeom>
        </p:spPr>
        <p:txBody>
          <a:bodyPr vert="horz" wrap="square" lIns="86383" tIns="43192" rIns="86383" bIns="43192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F904D0-CF2C-4692-91C0-92F2BB78E51B}" type="datetime1">
              <a:rPr lang="ru-RU" altLang="ru-RU" smtClean="0"/>
              <a:pPr>
                <a:defRPr/>
              </a:pPr>
              <a:t>13.07.2021</a:t>
            </a:fld>
            <a:r>
              <a:rPr lang="ru-RU" altLang="ru-RU" smtClean="0"/>
              <a:t>07.12.2011</a:t>
            </a:r>
            <a:endParaRPr lang="ru-RU" alt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4968444" y="579299"/>
            <a:ext cx="1252611" cy="432223"/>
          </a:xfrm>
          <a:prstGeom prst="rect">
            <a:avLst/>
          </a:prstGeom>
        </p:spPr>
        <p:txBody>
          <a:bodyPr vert="horz" wrap="square" lIns="86383" tIns="43192" rIns="86383" bIns="43192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45" r:id="rId3"/>
    <p:sldLayoutId id="2147483946" r:id="rId4"/>
    <p:sldLayoutId id="2147483947" r:id="rId5"/>
    <p:sldLayoutId id="2147483954" r:id="rId6"/>
    <p:sldLayoutId id="2147483948" r:id="rId7"/>
    <p:sldLayoutId id="2147483949" r:id="rId8"/>
    <p:sldLayoutId id="2147483950" r:id="rId9"/>
    <p:sldLayoutId id="2147483951" r:id="rId10"/>
    <p:sldLayoutId id="2147483955" r:id="rId11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800" kern="1200">
          <a:solidFill>
            <a:schemeClr val="tx2"/>
          </a:solidFill>
          <a:latin typeface="+mj-lt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Georgia" pitchFamily="18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Georgia" pitchFamily="18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Georgia" pitchFamily="18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Georgia" pitchFamily="18" charset="0"/>
          <a:ea typeface="Arial" charset="0"/>
          <a:cs typeface="Arial" pitchFamily="34" charset="0"/>
        </a:defRPr>
      </a:lvl5pPr>
      <a:lvl6pPr marL="431919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Georgia" pitchFamily="18" charset="0"/>
        </a:defRPr>
      </a:lvl6pPr>
      <a:lvl7pPr marL="863836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Georgia" pitchFamily="18" charset="0"/>
        </a:defRPr>
      </a:lvl7pPr>
      <a:lvl8pPr marL="1295754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Georgia" pitchFamily="18" charset="0"/>
        </a:defRPr>
      </a:lvl8pPr>
      <a:lvl9pPr marL="1727671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Georgia" pitchFamily="18" charset="0"/>
        </a:defRPr>
      </a:lvl9pPr>
    </p:titleStyle>
    <p:bodyStyle>
      <a:lvl1pPr marL="344935" indent="-241455" algn="l" rtl="0" eaLnBrk="0" fontAlgn="base" hangingPunct="0">
        <a:spcBef>
          <a:spcPts val="284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kumimoji="1" sz="26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1pPr>
      <a:lvl2pPr marL="620881" indent="-232457" algn="l" rtl="0" eaLnBrk="0" fontAlgn="base" hangingPunct="0">
        <a:spcBef>
          <a:spcPts val="284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kumimoji="1" sz="2500" kern="1200">
          <a:solidFill>
            <a:schemeClr val="accent2"/>
          </a:solidFill>
          <a:latin typeface="+mn-lt"/>
          <a:ea typeface="Arial" charset="0"/>
          <a:cs typeface="Arial" pitchFamily="34" charset="0"/>
        </a:defRPr>
      </a:lvl2pPr>
      <a:lvl3pPr marL="871335" indent="-206963" algn="l" rtl="0" eaLnBrk="0" fontAlgn="base" hangingPunct="0">
        <a:spcBef>
          <a:spcPts val="284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kumimoji="1" sz="2300" kern="1200">
          <a:solidFill>
            <a:schemeClr val="accent1"/>
          </a:solidFill>
          <a:latin typeface="+mn-lt"/>
          <a:ea typeface="Arial" charset="0"/>
          <a:cs typeface="Arial" pitchFamily="34" charset="0"/>
        </a:defRPr>
      </a:lvl3pPr>
      <a:lvl4pPr marL="1114289" indent="-188965" algn="l" rtl="0" eaLnBrk="0" fontAlgn="base" hangingPunct="0">
        <a:spcBef>
          <a:spcPts val="284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kumimoji="1" sz="2100" kern="1200">
          <a:solidFill>
            <a:schemeClr val="accent1"/>
          </a:solidFill>
          <a:latin typeface="+mn-lt"/>
          <a:ea typeface="Arial" charset="0"/>
          <a:cs typeface="Arial" pitchFamily="34" charset="0"/>
        </a:defRPr>
      </a:lvl4pPr>
      <a:lvl5pPr marL="1312251" indent="-172468" algn="l" rtl="0" eaLnBrk="0" fontAlgn="base" hangingPunct="0">
        <a:spcBef>
          <a:spcPts val="284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kumimoji="1" sz="1900" kern="1200">
          <a:solidFill>
            <a:srgbClr val="A04DA3"/>
          </a:solidFill>
          <a:latin typeface="+mn-lt"/>
          <a:ea typeface="Arial" charset="0"/>
          <a:cs typeface="Arial" pitchFamily="34" charset="0"/>
        </a:defRPr>
      </a:lvl5pPr>
      <a:lvl6pPr marL="1520350" indent="-172767" algn="l" rtl="0" eaLnBrk="1" latinLnBrk="0" hangingPunct="1">
        <a:spcBef>
          <a:spcPts val="284"/>
        </a:spcBef>
        <a:buClr>
          <a:schemeClr val="accent3"/>
        </a:buClr>
        <a:buFont typeface="Georgia"/>
        <a:buChar char="▫"/>
        <a:defRPr kumimoji="0" sz="17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727671" indent="-172767" algn="l" rtl="0" eaLnBrk="1" latinLnBrk="0" hangingPunct="1">
        <a:spcBef>
          <a:spcPts val="284"/>
        </a:spcBef>
        <a:buClr>
          <a:schemeClr val="accent3"/>
        </a:buClr>
        <a:buFont typeface="Georgia"/>
        <a:buChar char="▫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1917716" indent="-172767" algn="l" rtl="0" eaLnBrk="1" latinLnBrk="0" hangingPunct="1">
        <a:spcBef>
          <a:spcPts val="284"/>
        </a:spcBef>
        <a:buClr>
          <a:schemeClr val="accent3"/>
        </a:buClr>
        <a:buFont typeface="Georgia"/>
        <a:buChar char="◦"/>
        <a:defRPr kumimoji="0" sz="14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116397" indent="-172767" algn="l" rtl="0" eaLnBrk="1" latinLnBrk="0" hangingPunct="1">
        <a:spcBef>
          <a:spcPts val="284"/>
        </a:spcBef>
        <a:buClr>
          <a:schemeClr val="accent3"/>
        </a:buClr>
        <a:buFont typeface="Georgia"/>
        <a:buChar char="◦"/>
        <a:defRPr kumimoji="0" sz="13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31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638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95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276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5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59150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0234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4553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gif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gif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gif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gif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gif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gif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gif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gif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gif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gif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gif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gif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gif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gif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gif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gif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gif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gif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gif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gif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gif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gif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gif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gif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gif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gif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gif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gif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gif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gif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gif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gif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gif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gif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gif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gif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gif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gif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gif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gif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gif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gif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gif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gif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gif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gif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gif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gif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gif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gif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gif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gif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gif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gif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gif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gif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gif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gif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gif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gif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gif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gif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gif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gif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gif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gif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gif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gif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gif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gif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gif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gif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gif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gif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gif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gif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gif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gif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gif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gif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gif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gif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gif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gif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gif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gif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gif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gif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gif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gif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gif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gif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gif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gif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gif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gif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gif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gif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gif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gif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gif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gif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gif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gif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gif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gif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gif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gif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gif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gif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gif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gif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gif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gif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gif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gif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gif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gif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2358" y="855882"/>
            <a:ext cx="8341488" cy="405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83" tIns="43192" rIns="86383" bIns="43192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ctr">
              <a:spcAft>
                <a:spcPts val="0"/>
              </a:spcAft>
            </a:pPr>
            <a:r>
              <a:rPr lang="en-US" sz="3200" b="1" baseline="30000" dirty="0" smtClean="0">
                <a:latin typeface="+mj-lt"/>
              </a:rPr>
              <a:t> </a:t>
            </a:r>
            <a:r>
              <a:rPr lang="en-US" sz="3600" b="1" dirty="0" smtClean="0">
                <a:latin typeface="+mj-lt"/>
              </a:rPr>
              <a:t>Methods</a:t>
            </a:r>
            <a:r>
              <a:rPr lang="en-US" sz="3600" b="1" dirty="0">
                <a:latin typeface="+mj-lt"/>
              </a:rPr>
              <a:t>, technology and system for automatic prediction of </a:t>
            </a:r>
            <a:r>
              <a:rPr lang="en-US" sz="3600" b="1" dirty="0" smtClean="0">
                <a:latin typeface="+mj-lt"/>
              </a:rPr>
              <a:t>earthquakes</a:t>
            </a:r>
            <a:r>
              <a:rPr lang="en-US" sz="3600" b="1" baseline="30000" dirty="0">
                <a:latin typeface="+mj-lt"/>
              </a:rPr>
              <a:t>1)</a:t>
            </a:r>
            <a:endParaRPr lang="ru-RU" sz="3600" dirty="0">
              <a:latin typeface="+mj-lt"/>
            </a:endParaRPr>
          </a:p>
          <a:p>
            <a:r>
              <a:rPr lang="en-US" sz="2400" b="1" dirty="0"/>
              <a:t> </a:t>
            </a:r>
            <a:endParaRPr lang="ru-RU" sz="2400" dirty="0"/>
          </a:p>
          <a:p>
            <a:pPr algn="ctr"/>
            <a:r>
              <a:rPr lang="en-US" sz="2800" dirty="0">
                <a:latin typeface="+mj-lt"/>
              </a:rPr>
              <a:t>V. G. Gitis, A. B. </a:t>
            </a:r>
            <a:r>
              <a:rPr lang="en-US" sz="2800" dirty="0" err="1">
                <a:latin typeface="+mj-lt"/>
              </a:rPr>
              <a:t>Derendyaev</a:t>
            </a:r>
            <a:endParaRPr lang="ru-RU" sz="28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Institute for Information Transmission Problems RAS (</a:t>
            </a:r>
            <a:r>
              <a:rPr lang="en-US" sz="2400" dirty="0" err="1">
                <a:latin typeface="+mj-lt"/>
              </a:rPr>
              <a:t>Kharkevich</a:t>
            </a:r>
            <a:r>
              <a:rPr lang="en-US" sz="2400" dirty="0">
                <a:latin typeface="+mj-lt"/>
              </a:rPr>
              <a:t> Institute)</a:t>
            </a:r>
            <a:endParaRPr lang="ru-RU" sz="2400" dirty="0">
              <a:latin typeface="+mj-lt"/>
            </a:endParaRPr>
          </a:p>
          <a:p>
            <a:pPr marL="0" indent="0" algn="ctr">
              <a:lnSpc>
                <a:spcPts val="2600"/>
              </a:lnSpc>
              <a:spcAft>
                <a:spcPts val="0"/>
              </a:spcAft>
            </a:pPr>
            <a:r>
              <a:rPr lang="ru-RU" sz="2400" u="sng" dirty="0" err="1" smtClean="0">
                <a:solidFill>
                  <a:srgbClr val="2B05CB"/>
                </a:solidFill>
                <a:latin typeface="+mj-lt"/>
              </a:rPr>
              <a:t>gitis</a:t>
            </a:r>
            <a:r>
              <a:rPr lang="ru-RU" sz="2400" u="sng" dirty="0" err="1">
                <a:solidFill>
                  <a:srgbClr val="2B05CB"/>
                </a:solidFill>
                <a:latin typeface="+mj-lt"/>
              </a:rPr>
              <a:t>@iitp.ru</a:t>
            </a:r>
            <a:r>
              <a:rPr lang="ru-RU" sz="2400" dirty="0">
                <a:solidFill>
                  <a:srgbClr val="2B05CB"/>
                </a:solidFill>
                <a:latin typeface="+mj-lt"/>
              </a:rPr>
              <a:t>, </a:t>
            </a:r>
            <a:r>
              <a:rPr lang="ru-RU" sz="2400" u="sng" dirty="0" err="1">
                <a:solidFill>
                  <a:srgbClr val="2B05CB"/>
                </a:solidFill>
                <a:latin typeface="+mj-lt"/>
              </a:rPr>
              <a:t>wintsa@gmail.com</a:t>
            </a:r>
            <a:r>
              <a:rPr lang="ru-RU" sz="2400" dirty="0">
                <a:solidFill>
                  <a:srgbClr val="2B05CB"/>
                </a:solidFill>
                <a:latin typeface="+mj-lt"/>
              </a:rPr>
              <a:t> </a:t>
            </a:r>
          </a:p>
          <a:p>
            <a:pPr algn="ctr"/>
            <a:endParaRPr lang="ru-RU" sz="2800" dirty="0">
              <a:latin typeface="+mj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22198" y="5182450"/>
            <a:ext cx="85185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baseline="30000" dirty="0" smtClean="0">
                <a:solidFill>
                  <a:prstClr val="black"/>
                </a:solidFill>
                <a:latin typeface="+mj-lt"/>
              </a:rPr>
              <a:t>1) </a:t>
            </a:r>
            <a:r>
              <a:rPr lang="en-US" sz="2200" dirty="0">
                <a:latin typeface="+mj-lt"/>
              </a:rPr>
              <a:t>The work was </a:t>
            </a:r>
            <a:r>
              <a:rPr lang="en-US" sz="2200" dirty="0" smtClean="0">
                <a:latin typeface="+mj-lt"/>
              </a:rPr>
              <a:t>supported </a:t>
            </a:r>
            <a:r>
              <a:rPr lang="en-US" sz="2200" dirty="0">
                <a:latin typeface="+mj-lt"/>
              </a:rPr>
              <a:t>by the </a:t>
            </a:r>
            <a:r>
              <a:rPr lang="en-US" sz="2200" dirty="0" smtClean="0">
                <a:latin typeface="+mj-lt"/>
              </a:rPr>
              <a:t>Russian Science Foundation</a:t>
            </a:r>
            <a:r>
              <a:rPr lang="en-US" sz="2200" dirty="0">
                <a:latin typeface="+mj-lt"/>
              </a:rPr>
              <a:t>, project </a:t>
            </a:r>
            <a:r>
              <a:rPr lang="en-US" sz="2200" dirty="0" smtClean="0">
                <a:latin typeface="+mj-lt"/>
              </a:rPr>
              <a:t>14</a:t>
            </a:r>
            <a:r>
              <a:rPr lang="en-US" sz="2200" dirty="0">
                <a:latin typeface="+mj-lt"/>
              </a:rPr>
              <a:t>-50-</a:t>
            </a:r>
            <a:r>
              <a:rPr lang="en-US" sz="2200" dirty="0" smtClean="0">
                <a:latin typeface="+mj-lt"/>
              </a:rPr>
              <a:t>00150, and Russian </a:t>
            </a:r>
            <a:r>
              <a:rPr lang="it-IT" sz="2200" dirty="0" smtClean="0">
                <a:latin typeface="+mj-lt"/>
              </a:rPr>
              <a:t>Foundation </a:t>
            </a:r>
            <a:r>
              <a:rPr lang="it-IT" sz="2200" dirty="0">
                <a:latin typeface="+mj-lt"/>
              </a:rPr>
              <a:t>for Basic </a:t>
            </a:r>
            <a:r>
              <a:rPr lang="it-IT" sz="2200" dirty="0" err="1">
                <a:latin typeface="+mj-lt"/>
              </a:rPr>
              <a:t>Research</a:t>
            </a:r>
            <a:r>
              <a:rPr lang="it-IT" sz="2200" dirty="0">
                <a:latin typeface="+mj-lt"/>
              </a:rPr>
              <a:t>, </a:t>
            </a:r>
            <a:r>
              <a:rPr lang="it-IT" sz="2200" dirty="0" err="1" smtClean="0">
                <a:latin typeface="+mj-lt"/>
              </a:rPr>
              <a:t>projects</a:t>
            </a:r>
            <a:r>
              <a:rPr lang="it-IT" sz="2200" dirty="0" smtClean="0">
                <a:latin typeface="+mj-lt"/>
              </a:rPr>
              <a:t> 17</a:t>
            </a:r>
            <a:r>
              <a:rPr lang="it-IT" sz="2200" dirty="0">
                <a:latin typeface="+mj-lt"/>
              </a:rPr>
              <a:t>-07</a:t>
            </a:r>
            <a:r>
              <a:rPr lang="it-IT" sz="2200" dirty="0" smtClean="0">
                <a:latin typeface="+mj-lt"/>
              </a:rPr>
              <a:t>-</a:t>
            </a:r>
            <a:r>
              <a:rPr lang="en-US" sz="2200" dirty="0" smtClean="0">
                <a:latin typeface="+mj-lt"/>
              </a:rPr>
              <a:t>00494 </a:t>
            </a:r>
            <a:r>
              <a:rPr lang="en-US" sz="2200" dirty="0">
                <a:latin typeface="+mj-lt"/>
              </a:rPr>
              <a:t>and 16-07-00326</a:t>
            </a:r>
            <a:r>
              <a:rPr lang="en-US" sz="2200" dirty="0" smtClean="0">
                <a:latin typeface="+mj-lt"/>
              </a:rPr>
              <a:t>.</a:t>
            </a:r>
            <a:endParaRPr lang="ru-RU" sz="2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198" y="4800635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___________________________ </a:t>
            </a:r>
          </a:p>
          <a:p>
            <a:endParaRPr lang="ru-RU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32043" y="2500113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83" tIns="43192" rIns="86383" bIns="43192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18436" name="Прямоугольник 1"/>
          <p:cNvSpPr>
            <a:spLocks noChangeArrowheads="1"/>
          </p:cNvSpPr>
          <p:nvPr/>
        </p:nvSpPr>
        <p:spPr bwMode="auto">
          <a:xfrm>
            <a:off x="56131" y="371956"/>
            <a:ext cx="8584632" cy="212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83" tIns="43192" rIns="86383" bIns="431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2268"/>
              </a:lnSpc>
              <a:spcBef>
                <a:spcPts val="1134"/>
              </a:spcBef>
            </a:pPr>
            <a:r>
              <a:rPr lang="en-US" sz="2400" b="1" i="1" dirty="0" smtClean="0">
                <a:latin typeface="+mj-lt"/>
              </a:rPr>
              <a:t>Cylinder of precursor</a:t>
            </a:r>
            <a:endParaRPr lang="ru-RU" sz="2400" b="1" i="1" dirty="0">
              <a:latin typeface="+mj-lt"/>
            </a:endParaRPr>
          </a:p>
          <a:p>
            <a:pPr>
              <a:lnSpc>
                <a:spcPts val="2600"/>
              </a:lnSpc>
              <a:spcBef>
                <a:spcPts val="567"/>
              </a:spcBef>
            </a:pPr>
            <a:r>
              <a:rPr lang="en-US" sz="2400" dirty="0">
                <a:latin typeface="+mj-lt"/>
              </a:rPr>
              <a:t>The earthquake</a:t>
            </a:r>
            <a:r>
              <a:rPr lang="en-US" sz="2400" i="1" dirty="0">
                <a:latin typeface="+mj-lt"/>
              </a:rPr>
              <a:t> </a:t>
            </a:r>
            <a:r>
              <a:rPr lang="en-US" sz="2400" i="1" dirty="0" smtClean="0">
                <a:latin typeface="+mj-lt"/>
              </a:rPr>
              <a:t>q </a:t>
            </a:r>
            <a:r>
              <a:rPr lang="en-US" sz="2400" dirty="0" smtClean="0">
                <a:latin typeface="+mj-lt"/>
              </a:rPr>
              <a:t>with </a:t>
            </a:r>
            <a:r>
              <a:rPr lang="en-US" sz="2400" dirty="0">
                <a:latin typeface="+mj-lt"/>
              </a:rPr>
              <a:t>the epicenter’s coordinates (</a:t>
            </a:r>
            <a:r>
              <a:rPr lang="en-US" sz="2400" i="1" dirty="0">
                <a:latin typeface="+mj-lt"/>
              </a:rPr>
              <a:t>x</a:t>
            </a:r>
            <a:r>
              <a:rPr lang="en-US" sz="2400" dirty="0">
                <a:latin typeface="+mj-lt"/>
              </a:rPr>
              <a:t>, </a:t>
            </a:r>
            <a:r>
              <a:rPr lang="en-US" sz="2400" i="1" dirty="0">
                <a:latin typeface="+mj-lt"/>
              </a:rPr>
              <a:t>y</a:t>
            </a:r>
            <a:r>
              <a:rPr lang="en-US" sz="2400" dirty="0">
                <a:latin typeface="+mj-lt"/>
              </a:rPr>
              <a:t>, </a:t>
            </a:r>
            <a:r>
              <a:rPr lang="en-US" sz="2400" i="1" dirty="0" smtClean="0">
                <a:latin typeface="+mj-lt"/>
              </a:rPr>
              <a:t>t</a:t>
            </a:r>
            <a:r>
              <a:rPr lang="en-US" sz="2400" dirty="0" smtClean="0">
                <a:latin typeface="+mj-lt"/>
              </a:rPr>
              <a:t>)  </a:t>
            </a:r>
            <a:r>
              <a:rPr lang="en-US" sz="2400" b="1" i="1" dirty="0">
                <a:latin typeface="+mj-lt"/>
              </a:rPr>
              <a:t>will be forecasted</a:t>
            </a:r>
            <a:r>
              <a:rPr lang="en-US" sz="2400" i="1" dirty="0">
                <a:latin typeface="+mj-lt"/>
              </a:rPr>
              <a:t> </a:t>
            </a:r>
            <a:r>
              <a:rPr lang="en-US" sz="2400" b="1" i="1" dirty="0">
                <a:latin typeface="+mj-lt"/>
              </a:rPr>
              <a:t>if and only if </a:t>
            </a:r>
            <a:r>
              <a:rPr lang="en-US" sz="2400" dirty="0">
                <a:latin typeface="+mj-lt"/>
              </a:rPr>
              <a:t>the </a:t>
            </a:r>
            <a:r>
              <a:rPr lang="en-US" sz="2400" i="1" dirty="0">
                <a:latin typeface="+mj-lt"/>
              </a:rPr>
              <a:t>cylinder of precursor </a:t>
            </a:r>
            <a:r>
              <a:rPr lang="en-US" sz="2400" dirty="0">
                <a:latin typeface="+mj-lt"/>
              </a:rPr>
              <a:t>with the center of base at (</a:t>
            </a:r>
            <a:r>
              <a:rPr lang="en-US" sz="2400" i="1" dirty="0">
                <a:latin typeface="+mj-lt"/>
              </a:rPr>
              <a:t>x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i="1" dirty="0" smtClean="0">
                <a:latin typeface="+mj-lt"/>
              </a:rPr>
              <a:t>y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i="1" dirty="0" smtClean="0">
                <a:latin typeface="+mj-lt"/>
              </a:rPr>
              <a:t>t</a:t>
            </a:r>
            <a:r>
              <a:rPr lang="en-US" sz="2400" dirty="0" smtClean="0">
                <a:latin typeface="+mj-lt"/>
              </a:rPr>
              <a:t>), radius </a:t>
            </a:r>
            <a:r>
              <a:rPr lang="en-US" sz="2400" i="1" dirty="0" smtClean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and the element </a:t>
            </a:r>
            <a:r>
              <a:rPr lang="en-US" sz="2400" dirty="0" smtClean="0">
                <a:latin typeface="+mj-lt"/>
              </a:rPr>
              <a:t> (</a:t>
            </a:r>
            <a:r>
              <a:rPr lang="en-US" sz="2400" i="1" dirty="0" smtClean="0">
                <a:latin typeface="+mj-lt"/>
              </a:rPr>
              <a:t>T</a:t>
            </a:r>
            <a:r>
              <a:rPr lang="en-US" sz="2400" i="1" dirty="0">
                <a:latin typeface="+mj-lt"/>
              </a:rPr>
              <a:t>-</a:t>
            </a:r>
            <a:r>
              <a:rPr lang="el-GR" sz="2400" dirty="0" smtClean="0">
                <a:latin typeface="+mj-lt"/>
                <a:cs typeface="Times New Roman" pitchFamily="18" charset="0"/>
              </a:rPr>
              <a:t>Δ</a:t>
            </a:r>
            <a:r>
              <a:rPr lang="en-US" sz="2400" i="1" dirty="0" smtClean="0">
                <a:latin typeface="+mj-lt"/>
                <a:cs typeface="Times New Roman" pitchFamily="18" charset="0"/>
              </a:rPr>
              <a:t>t</a:t>
            </a:r>
            <a:r>
              <a:rPr lang="en-US" sz="2400" dirty="0" smtClean="0">
                <a:latin typeface="+mj-lt"/>
              </a:rPr>
              <a:t>) contains </a:t>
            </a:r>
            <a:r>
              <a:rPr lang="en-US" sz="2400" dirty="0">
                <a:latin typeface="+mj-lt"/>
              </a:rPr>
              <a:t>at least one grid node with the predictive field value 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err="1" smtClean="0">
                <a:latin typeface="+mj-lt"/>
                <a:ea typeface="Lucida Grande"/>
                <a:cs typeface="Lucida Grande"/>
              </a:rPr>
              <a:t>φ</a:t>
            </a:r>
            <a:r>
              <a:rPr lang="ru-RU" sz="2400" dirty="0" smtClean="0">
                <a:latin typeface="+mj-lt"/>
                <a:ea typeface="Lucida Grande"/>
                <a:cs typeface="Lucida Grande"/>
              </a:rPr>
              <a:t>≥</a:t>
            </a:r>
            <a:r>
              <a:rPr lang="el-GR" sz="2400" dirty="0" smtClean="0">
                <a:latin typeface="+mj-lt"/>
              </a:rPr>
              <a:t>θ</a:t>
            </a:r>
            <a:r>
              <a:rPr lang="en-US" sz="2400" dirty="0">
                <a:latin typeface="+mj-lt"/>
              </a:rPr>
              <a:t>. </a:t>
            </a:r>
            <a:endParaRPr lang="en-US" sz="24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982476" y="2486406"/>
            <a:ext cx="0" cy="3963664"/>
          </a:xfrm>
          <a:prstGeom prst="line">
            <a:avLst/>
          </a:prstGeom>
          <a:ln w="22225" cmpd="sng">
            <a:solidFill>
              <a:schemeClr val="accent4">
                <a:lumMod val="7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H="1">
            <a:off x="1925154" y="3436593"/>
            <a:ext cx="4805683" cy="0"/>
          </a:xfrm>
          <a:prstGeom prst="line">
            <a:avLst/>
          </a:prstGeom>
          <a:ln w="22225" cmpd="sng">
            <a:solidFill>
              <a:schemeClr val="accent4">
                <a:lumMod val="7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3254628" y="5288247"/>
            <a:ext cx="1913767" cy="864447"/>
          </a:xfrm>
          <a:prstGeom prst="ellips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258326" y="3436596"/>
            <a:ext cx="1913767" cy="2251033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258326" y="2971523"/>
            <a:ext cx="1913767" cy="864447"/>
          </a:xfrm>
          <a:prstGeom prst="ellips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267931" y="5687627"/>
            <a:ext cx="1904158" cy="3459"/>
          </a:xfrm>
          <a:prstGeom prst="line">
            <a:avLst/>
          </a:prstGeom>
          <a:ln w="53975" cmpd="sng">
            <a:solidFill>
              <a:schemeClr val="bg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Пятно 1 19"/>
          <p:cNvSpPr/>
          <p:nvPr/>
        </p:nvSpPr>
        <p:spPr>
          <a:xfrm>
            <a:off x="4030051" y="3012769"/>
            <a:ext cx="382753" cy="3829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3400484" y="3191807"/>
            <a:ext cx="809941" cy="247726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headEnd type="stealt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4236469" y="2544215"/>
            <a:ext cx="0" cy="3744083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4236469" y="2486411"/>
            <a:ext cx="0" cy="950187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4236469" y="5830363"/>
            <a:ext cx="0" cy="765859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2875571" y="3440053"/>
            <a:ext cx="3" cy="2211267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1982476" y="6014386"/>
            <a:ext cx="3896730" cy="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2875573" y="3436593"/>
            <a:ext cx="382753" cy="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Блок-схема: узел 64"/>
          <p:cNvSpPr/>
          <p:nvPr/>
        </p:nvSpPr>
        <p:spPr>
          <a:xfrm>
            <a:off x="4173510" y="5673214"/>
            <a:ext cx="112330" cy="112378"/>
          </a:xfrm>
          <a:prstGeom prst="flowChartConnector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/>
          <p:cNvCxnSpPr/>
          <p:nvPr/>
        </p:nvCxnSpPr>
        <p:spPr>
          <a:xfrm>
            <a:off x="1996032" y="4307960"/>
            <a:ext cx="3883179" cy="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1996032" y="5179326"/>
            <a:ext cx="3883179" cy="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76174" y="2544221"/>
            <a:ext cx="948778" cy="441207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en-US" sz="2300" b="1" dirty="0">
                <a:latin typeface="+mj-lt"/>
              </a:rPr>
              <a:t>Time</a:t>
            </a:r>
            <a:endParaRPr lang="ru-RU" sz="2300" b="1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879208" y="3359385"/>
            <a:ext cx="1141412" cy="441207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en-US" sz="2300" b="1" dirty="0">
                <a:latin typeface="+mj-lt"/>
              </a:rPr>
              <a:t>Space</a:t>
            </a:r>
            <a:endParaRPr lang="ru-RU" sz="2300" b="1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664051" y="3218754"/>
            <a:ext cx="299532" cy="441191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en-US" sz="2300" b="1" i="1" dirty="0">
                <a:latin typeface="Times New Roman" pitchFamily="18" charset="0"/>
                <a:cs typeface="Times New Roman" pitchFamily="18" charset="0"/>
              </a:rPr>
              <a:t>t</a:t>
            </a:r>
            <a:endParaRPr lang="ru-RU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26460" y="4430042"/>
            <a:ext cx="789885" cy="795114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en-US" sz="2300" b="1" i="1" dirty="0">
                <a:latin typeface="Times New Roman" pitchFamily="18" charset="0"/>
                <a:cs typeface="Times New Roman" pitchFamily="18" charset="0"/>
              </a:rPr>
              <a:t>T-</a:t>
            </a:r>
            <a:r>
              <a:rPr lang="el-GR" sz="2300" b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sz="2300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  <a:p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94476" y="3128476"/>
            <a:ext cx="468478" cy="441191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en-US" sz="2300" b="1" i="1" dirty="0">
                <a:latin typeface="Times New Roman" pitchFamily="18" charset="0"/>
                <a:cs typeface="Times New Roman" pitchFamily="18" charset="0"/>
              </a:rPr>
              <a:t>R</a:t>
            </a:r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34605" y="4294631"/>
            <a:ext cx="3745575" cy="441171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en-US" sz="2300" b="1" dirty="0">
                <a:latin typeface="+mj-lt"/>
              </a:rPr>
              <a:t>Cylinder </a:t>
            </a:r>
            <a:r>
              <a:rPr lang="en-US" sz="2300" b="1" dirty="0" smtClean="0">
                <a:latin typeface="+mj-lt"/>
              </a:rPr>
              <a:t>of</a:t>
            </a:r>
            <a:r>
              <a:rPr lang="ru-RU" sz="2300" b="1" dirty="0" smtClean="0">
                <a:latin typeface="+mj-lt"/>
              </a:rPr>
              <a:t> </a:t>
            </a:r>
            <a:r>
              <a:rPr lang="en-US" sz="2300" b="1" dirty="0" smtClean="0">
                <a:latin typeface="+mj-lt"/>
              </a:rPr>
              <a:t>precursor </a:t>
            </a:r>
            <a:endParaRPr lang="ru-RU" sz="23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55492" y="2625179"/>
            <a:ext cx="3470272" cy="441191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en-US" sz="2300" b="1" dirty="0">
                <a:latin typeface="+mj-lt"/>
              </a:rPr>
              <a:t>Earthquake epicenter </a:t>
            </a:r>
            <a:endParaRPr lang="en-US" sz="2300" b="1" i="1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93443" y="2984106"/>
            <a:ext cx="1039214" cy="441191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300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3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300" i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Блок-схема: узел 42"/>
          <p:cNvSpPr/>
          <p:nvPr/>
        </p:nvSpPr>
        <p:spPr>
          <a:xfrm>
            <a:off x="4175216" y="3363979"/>
            <a:ext cx="112330" cy="11237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5554842" y="5179331"/>
            <a:ext cx="0" cy="83506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528880" y="5374022"/>
            <a:ext cx="516129" cy="795114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el-GR" sz="2300" b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sz="2300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  <a:p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>
            <a:off x="1920316" y="5651317"/>
            <a:ext cx="1331163" cy="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82711" y="2750636"/>
            <a:ext cx="350783" cy="441171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en-US" sz="2300" b="1" i="1" dirty="0" smtClean="0">
                <a:latin typeface="Times New Roman" pitchFamily="18" charset="0"/>
                <a:cs typeface="Times New Roman" pitchFamily="18" charset="0"/>
              </a:rPr>
              <a:t>q</a:t>
            </a:r>
            <a:endParaRPr lang="ru-RU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00454" y="5407858"/>
            <a:ext cx="1932490" cy="414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2300" b="1" dirty="0" smtClean="0">
                <a:latin typeface="+mj-lt"/>
              </a:rPr>
              <a:t>Step of grid</a:t>
            </a:r>
            <a:endParaRPr lang="en-US" sz="23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666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432047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40" tIns="43169" rIns="86340" bIns="43169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3333805" y="850018"/>
            <a:ext cx="4075030" cy="119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/>
            <a:r>
              <a:rPr lang="en-US" sz="2400" dirty="0">
                <a:latin typeface="+mj-lt"/>
              </a:rPr>
              <a:t>For training we have several feature fields and a set of occurred earthquakes.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1240661" y="1436641"/>
            <a:ext cx="0" cy="3686879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49451" y="5123521"/>
            <a:ext cx="991210" cy="883314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1240661" y="5123520"/>
            <a:ext cx="2747939" cy="1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Пятно 1 14"/>
          <p:cNvSpPr/>
          <p:nvPr/>
        </p:nvSpPr>
        <p:spPr>
          <a:xfrm>
            <a:off x="1497612" y="5238735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ятно 1 15"/>
          <p:cNvSpPr/>
          <p:nvPr/>
        </p:nvSpPr>
        <p:spPr>
          <a:xfrm>
            <a:off x="3033813" y="2305190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ятно 1 16"/>
          <p:cNvSpPr/>
          <p:nvPr/>
        </p:nvSpPr>
        <p:spPr>
          <a:xfrm>
            <a:off x="863931" y="3587320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ятно 1 17"/>
          <p:cNvSpPr/>
          <p:nvPr/>
        </p:nvSpPr>
        <p:spPr>
          <a:xfrm>
            <a:off x="2361725" y="3798547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ятно 1 18"/>
          <p:cNvSpPr/>
          <p:nvPr/>
        </p:nvSpPr>
        <p:spPr>
          <a:xfrm>
            <a:off x="2016080" y="1882736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479881" y="5661190"/>
            <a:ext cx="33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Y</a:t>
            </a:r>
            <a:endParaRPr lang="ru-RU" sz="2400" i="1" dirty="0">
              <a:latin typeface="+mj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988600" y="5123520"/>
            <a:ext cx="477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Georgia"/>
              </a:rPr>
              <a:t>X</a:t>
            </a:r>
            <a:endParaRPr lang="ru-RU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755807" y="1452610"/>
            <a:ext cx="33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t</a:t>
            </a:r>
            <a:endParaRPr lang="ru-RU" sz="2400" i="1" dirty="0">
              <a:latin typeface="+mj-lt"/>
            </a:endParaRPr>
          </a:p>
        </p:txBody>
      </p:sp>
      <p:sp>
        <p:nvSpPr>
          <p:cNvPr id="24" name="Прямоугольник 1"/>
          <p:cNvSpPr>
            <a:spLocks noChangeArrowheads="1"/>
          </p:cNvSpPr>
          <p:nvPr/>
        </p:nvSpPr>
        <p:spPr bwMode="auto">
          <a:xfrm>
            <a:off x="2824374" y="3051747"/>
            <a:ext cx="5724950" cy="207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54" tIns="43177" rIns="86354" bIns="4317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2580"/>
              </a:lnSpc>
            </a:pPr>
            <a:r>
              <a:rPr lang="en-US" sz="2400" b="1" dirty="0" smtClean="0">
                <a:latin typeface="+mj-lt"/>
              </a:rPr>
              <a:t>Criterion</a:t>
            </a:r>
            <a:r>
              <a:rPr lang="ru-RU" sz="2400" b="1" dirty="0" smtClean="0">
                <a:latin typeface="+mj-lt"/>
              </a:rPr>
              <a:t>: </a:t>
            </a:r>
            <a:endParaRPr lang="en-US" sz="2400" b="1" dirty="0">
              <a:latin typeface="+mj-lt"/>
            </a:endParaRPr>
          </a:p>
          <a:p>
            <a:pPr>
              <a:lnSpc>
                <a:spcPts val="2580"/>
              </a:lnSpc>
            </a:pPr>
            <a:r>
              <a:rPr lang="en-US" sz="2400" dirty="0">
                <a:latin typeface="+mj-lt"/>
              </a:rPr>
              <a:t>We would like to create an alarm field that predicts the maximum number of epicenters with the volume of the alarm </a:t>
            </a:r>
            <a:r>
              <a:rPr lang="en-US" sz="2400" dirty="0" smtClean="0">
                <a:latin typeface="+mj-lt"/>
              </a:rPr>
              <a:t>area </a:t>
            </a:r>
            <a:r>
              <a:rPr lang="en-US" sz="2400" dirty="0">
                <a:latin typeface="+mj-lt"/>
              </a:rPr>
              <a:t>(in space and time) no more than indicated</a:t>
            </a:r>
            <a:r>
              <a:rPr lang="en-US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  <p:sp>
        <p:nvSpPr>
          <p:cNvPr id="25" name="Название 1"/>
          <p:cNvSpPr txBox="1">
            <a:spLocks/>
          </p:cNvSpPr>
          <p:nvPr/>
        </p:nvSpPr>
        <p:spPr>
          <a:xfrm>
            <a:off x="203226" y="423677"/>
            <a:ext cx="7612010" cy="540683"/>
          </a:xfrm>
          <a:prstGeom prst="rect">
            <a:avLst/>
          </a:prstGeom>
        </p:spPr>
        <p:txBody>
          <a:bodyPr lIns="86383" tIns="43192" rIns="86383" bIns="43192" anchor="t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500" b="0" kern="1200">
                <a:solidFill>
                  <a:schemeClr val="tx2"/>
                </a:solidFill>
                <a:latin typeface="+mj-lt"/>
                <a:ea typeface="Arial" charset="0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Georgia" pitchFamily="18" charset="0"/>
                <a:ea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Georgia" pitchFamily="18" charset="0"/>
                <a:ea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Georgia" pitchFamily="18" charset="0"/>
                <a:ea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Georgia" pitchFamily="18" charset="0"/>
                <a:ea typeface="Arial" charset="0"/>
                <a:cs typeface="Arial" pitchFamily="34" charset="0"/>
              </a:defRPr>
            </a:lvl5pPr>
            <a:lvl6pPr marL="43191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Georgia" pitchFamily="18" charset="0"/>
              </a:defRPr>
            </a:lvl6pPr>
            <a:lvl7pPr marL="863836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Georgia" pitchFamily="18" charset="0"/>
              </a:defRPr>
            </a:lvl7pPr>
            <a:lvl8pPr marL="1295754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Georgia" pitchFamily="18" charset="0"/>
              </a:defRPr>
            </a:lvl8pPr>
            <a:lvl9pPr marL="1727671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Georgia" pitchFamily="18" charset="0"/>
              </a:defRPr>
            </a:lvl9pPr>
          </a:lstStyle>
          <a:p>
            <a:r>
              <a:rPr lang="ru-RU" sz="2400" b="1" i="1" dirty="0" smtClean="0">
                <a:solidFill>
                  <a:srgbClr val="000000"/>
                </a:solidFill>
              </a:rPr>
              <a:t>1.</a:t>
            </a:r>
            <a:r>
              <a:rPr lang="en-US" sz="2400" b="1" i="1" dirty="0" smtClean="0">
                <a:solidFill>
                  <a:srgbClr val="000000"/>
                </a:solidFill>
              </a:rPr>
              <a:t>3</a:t>
            </a:r>
            <a:r>
              <a:rPr lang="ru-RU" sz="2400" b="1" i="1" dirty="0" smtClean="0">
                <a:solidFill>
                  <a:srgbClr val="000000"/>
                </a:solidFill>
              </a:rPr>
              <a:t>. </a:t>
            </a:r>
            <a:r>
              <a:rPr lang="en-US" sz="2400" b="1" i="1" dirty="0" smtClean="0">
                <a:solidFill>
                  <a:srgbClr val="000000"/>
                </a:solidFill>
              </a:rPr>
              <a:t>Machine learning algorithm</a:t>
            </a:r>
            <a:endParaRPr lang="ru-RU" sz="24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236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7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432047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40" tIns="43169" rIns="86340" bIns="43169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132075" y="590510"/>
            <a:ext cx="8437569" cy="108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2580"/>
              </a:lnSpc>
              <a:tabLst>
                <a:tab pos="1341438" algn="l"/>
                <a:tab pos="1879600" algn="l"/>
              </a:tabLst>
            </a:pPr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Step 1. 	Generate </a:t>
            </a:r>
            <a:r>
              <a:rPr lang="en-US" sz="2400" b="1" dirty="0">
                <a:latin typeface="+mj-lt"/>
              </a:rPr>
              <a:t>a training </a:t>
            </a:r>
            <a:r>
              <a:rPr lang="en-US" sz="2400" b="1" dirty="0" smtClean="0">
                <a:latin typeface="+mj-lt"/>
              </a:rPr>
              <a:t>sample {f</a:t>
            </a:r>
            <a:r>
              <a:rPr lang="en-US" sz="2400" b="1" baseline="30000" dirty="0" smtClean="0">
                <a:latin typeface="+mj-lt"/>
              </a:rPr>
              <a:t>(</a:t>
            </a:r>
            <a:r>
              <a:rPr lang="en-US" sz="2400" b="1" i="1" baseline="30000" dirty="0" smtClean="0">
                <a:latin typeface="+mj-lt"/>
              </a:rPr>
              <a:t>q</a:t>
            </a:r>
            <a:r>
              <a:rPr lang="en-US" sz="2400" b="1" baseline="30000" dirty="0" smtClean="0">
                <a:latin typeface="+mj-lt"/>
              </a:rPr>
              <a:t>)</a:t>
            </a:r>
            <a:r>
              <a:rPr lang="en-US" sz="2400" b="1" dirty="0" smtClean="0">
                <a:latin typeface="+mj-lt"/>
              </a:rPr>
              <a:t>,</a:t>
            </a:r>
            <a:r>
              <a:rPr lang="en-US" sz="2400" b="1" baseline="30000" dirty="0" smtClean="0">
                <a:latin typeface="+mj-lt"/>
              </a:rPr>
              <a:t> </a:t>
            </a:r>
            <a:r>
              <a:rPr lang="en-US" sz="2400" b="1" i="1" dirty="0" smtClean="0">
                <a:latin typeface="+mj-lt"/>
              </a:rPr>
              <a:t>v</a:t>
            </a:r>
            <a:r>
              <a:rPr lang="en-US" sz="2400" b="1" baseline="30000" dirty="0" smtClean="0">
                <a:latin typeface="+mj-lt"/>
              </a:rPr>
              <a:t>(</a:t>
            </a:r>
            <a:r>
              <a:rPr lang="en-US" sz="2400" b="1" i="1" baseline="30000" dirty="0" smtClean="0">
                <a:latin typeface="+mj-lt"/>
              </a:rPr>
              <a:t>q</a:t>
            </a:r>
            <a:r>
              <a:rPr lang="en-US" sz="2400" b="1" baseline="30000" dirty="0" smtClean="0">
                <a:latin typeface="+mj-lt"/>
              </a:rPr>
              <a:t>)</a:t>
            </a:r>
            <a:r>
              <a:rPr lang="en-US" sz="2400" b="1" dirty="0" smtClean="0">
                <a:latin typeface="+mj-lt"/>
              </a:rPr>
              <a:t>}, which        </a:t>
            </a:r>
          </a:p>
          <a:p>
            <a:pPr>
              <a:lnSpc>
                <a:spcPts val="2580"/>
              </a:lnSpc>
            </a:pPr>
            <a:r>
              <a:rPr lang="en-US" sz="2400" b="1" dirty="0">
                <a:latin typeface="+mj-lt"/>
              </a:rPr>
              <a:t> 	</a:t>
            </a:r>
            <a:r>
              <a:rPr lang="en-US" sz="2400" b="1" dirty="0" smtClean="0">
                <a:latin typeface="+mj-lt"/>
              </a:rPr>
              <a:t>	      consists of </a:t>
            </a:r>
            <a:r>
              <a:rPr lang="en-US" sz="2400" b="1" dirty="0">
                <a:latin typeface="+mj-lt"/>
              </a:rPr>
              <a:t>earthquake </a:t>
            </a:r>
            <a:r>
              <a:rPr lang="en-US" sz="2400" b="1" dirty="0" smtClean="0">
                <a:latin typeface="+mj-lt"/>
              </a:rPr>
              <a:t>precursors </a:t>
            </a:r>
            <a:r>
              <a:rPr lang="en-US" sz="2400" b="1" dirty="0">
                <a:latin typeface="+mj-lt"/>
              </a:rPr>
              <a:t>f</a:t>
            </a:r>
            <a:r>
              <a:rPr lang="en-US" sz="2400" b="1" baseline="30000" dirty="0">
                <a:latin typeface="+mj-lt"/>
              </a:rPr>
              <a:t>(</a:t>
            </a:r>
            <a:r>
              <a:rPr lang="en-US" sz="2400" b="1" i="1" baseline="30000" dirty="0">
                <a:latin typeface="+mj-lt"/>
              </a:rPr>
              <a:t>q</a:t>
            </a:r>
            <a:r>
              <a:rPr lang="en-US" sz="2400" b="1" baseline="30000" dirty="0" smtClean="0">
                <a:latin typeface="+mj-lt"/>
              </a:rPr>
              <a:t>)</a:t>
            </a:r>
            <a:r>
              <a:rPr lang="en-US" sz="2400" b="1" dirty="0" smtClean="0"/>
              <a:t> </a:t>
            </a:r>
            <a:r>
              <a:rPr lang="en-US" sz="2400" b="1" dirty="0" smtClean="0">
                <a:latin typeface="+mj-lt"/>
              </a:rPr>
              <a:t>and </a:t>
            </a:r>
          </a:p>
          <a:p>
            <a:pPr>
              <a:lnSpc>
                <a:spcPts val="2580"/>
              </a:lnSpc>
            </a:pPr>
            <a:r>
              <a:rPr lang="en-US" sz="2400" b="1" dirty="0">
                <a:latin typeface="+mj-lt"/>
              </a:rPr>
              <a:t>	</a:t>
            </a:r>
            <a:r>
              <a:rPr lang="en-US" sz="2400" b="1" dirty="0" smtClean="0">
                <a:latin typeface="+mj-lt"/>
              </a:rPr>
              <a:t>	      the </a:t>
            </a:r>
            <a:r>
              <a:rPr lang="en-US" sz="2400" b="1" dirty="0">
                <a:latin typeface="+mj-lt"/>
              </a:rPr>
              <a:t>corresponding volumes of </a:t>
            </a:r>
            <a:r>
              <a:rPr lang="en-US" sz="2400" b="1" dirty="0" smtClean="0">
                <a:latin typeface="+mj-lt"/>
              </a:rPr>
              <a:t>alarm</a:t>
            </a:r>
            <a:r>
              <a:rPr lang="en-US" sz="2400" b="1" baseline="30000" dirty="0" smtClean="0"/>
              <a:t> </a:t>
            </a:r>
            <a:r>
              <a:rPr lang="en-US" sz="2400" b="1" i="1" dirty="0">
                <a:latin typeface="+mj-lt"/>
              </a:rPr>
              <a:t>v</a:t>
            </a:r>
            <a:r>
              <a:rPr lang="en-US" sz="2400" b="1" baseline="30000" dirty="0">
                <a:latin typeface="+mj-lt"/>
              </a:rPr>
              <a:t>(</a:t>
            </a:r>
            <a:r>
              <a:rPr lang="en-US" sz="2400" b="1" i="1" baseline="30000" dirty="0">
                <a:latin typeface="+mj-lt"/>
              </a:rPr>
              <a:t>q</a:t>
            </a:r>
            <a:r>
              <a:rPr lang="en-US" sz="2400" b="1" baseline="30000" dirty="0">
                <a:latin typeface="+mj-lt"/>
              </a:rPr>
              <a:t>)</a:t>
            </a:r>
            <a:r>
              <a:rPr lang="en-US" sz="2400" b="1" dirty="0" smtClean="0">
                <a:latin typeface="+mj-lt"/>
              </a:rPr>
              <a:t>.</a:t>
            </a:r>
            <a:endParaRPr lang="ru-RU" sz="2400" b="1" dirty="0" smtClean="0">
              <a:latin typeface="+mj-lt"/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724240" y="2287295"/>
            <a:ext cx="3992720" cy="267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/>
            <a:r>
              <a:rPr lang="en-US" sz="2400" dirty="0">
                <a:latin typeface="+mj-lt"/>
              </a:rPr>
              <a:t>The precursor of the event 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i="1" dirty="0" smtClean="0">
                <a:latin typeface="+mj-lt"/>
              </a:rPr>
              <a:t>q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is a vector </a:t>
            </a:r>
            <a:r>
              <a:rPr lang="en-US" sz="2400" dirty="0" smtClean="0">
                <a:latin typeface="+mj-lt"/>
              </a:rPr>
              <a:t>in the </a:t>
            </a:r>
            <a:r>
              <a:rPr lang="en-US" sz="2400" dirty="0">
                <a:latin typeface="+mj-lt"/>
              </a:rPr>
              <a:t>feature </a:t>
            </a:r>
            <a:r>
              <a:rPr lang="en-US" sz="2400" dirty="0" smtClean="0">
                <a:latin typeface="+mj-lt"/>
              </a:rPr>
              <a:t>space </a:t>
            </a:r>
            <a:r>
              <a:rPr lang="en-US" sz="2400" b="1" dirty="0">
                <a:latin typeface="+mj-lt"/>
              </a:rPr>
              <a:t>f</a:t>
            </a:r>
            <a:r>
              <a:rPr lang="en-US" sz="2400" baseline="30000" dirty="0">
                <a:latin typeface="+mj-lt"/>
              </a:rPr>
              <a:t>(</a:t>
            </a:r>
            <a:r>
              <a:rPr lang="en-US" sz="2400" i="1" baseline="30000" dirty="0">
                <a:latin typeface="+mj-lt"/>
              </a:rPr>
              <a:t>q</a:t>
            </a:r>
            <a:r>
              <a:rPr lang="en-US" sz="2400" baseline="30000" dirty="0">
                <a:latin typeface="+mj-lt"/>
              </a:rPr>
              <a:t>) </a:t>
            </a:r>
            <a:r>
              <a:rPr lang="en-US" sz="2400" dirty="0" smtClean="0">
                <a:latin typeface="+mj-lt"/>
              </a:rPr>
              <a:t>=(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i="1" dirty="0">
                <a:latin typeface="+mj-lt"/>
              </a:rPr>
              <a:t>f</a:t>
            </a:r>
            <a:r>
              <a:rPr lang="en-US" sz="2400" i="1" baseline="-25000" dirty="0">
                <a:latin typeface="+mj-lt"/>
              </a:rPr>
              <a:t>i</a:t>
            </a:r>
            <a:r>
              <a:rPr lang="en-US" sz="2400" baseline="30000" dirty="0">
                <a:latin typeface="+mj-lt"/>
              </a:rPr>
              <a:t>(</a:t>
            </a:r>
            <a:r>
              <a:rPr lang="en-US" sz="2400" i="1" baseline="30000" dirty="0">
                <a:latin typeface="+mj-lt"/>
              </a:rPr>
              <a:t>q</a:t>
            </a:r>
            <a:r>
              <a:rPr lang="en-US" sz="2400" baseline="30000" dirty="0" smtClean="0">
                <a:latin typeface="+mj-lt"/>
              </a:rPr>
              <a:t>)</a:t>
            </a:r>
            <a:r>
              <a:rPr lang="en-US" sz="2400" dirty="0" smtClean="0">
                <a:latin typeface="+mj-lt"/>
              </a:rPr>
              <a:t>), </a:t>
            </a:r>
            <a:r>
              <a:rPr lang="en-US" sz="2400" dirty="0">
                <a:latin typeface="+mj-lt"/>
              </a:rPr>
              <a:t>which </a:t>
            </a:r>
            <a:r>
              <a:rPr lang="en-US" sz="2400" dirty="0" smtClean="0">
                <a:latin typeface="+mj-lt"/>
              </a:rPr>
              <a:t> corresponds to </a:t>
            </a:r>
            <a:r>
              <a:rPr lang="en-US" sz="2400" dirty="0">
                <a:latin typeface="+mj-lt"/>
              </a:rPr>
              <a:t>the grid node of the </a:t>
            </a:r>
            <a:r>
              <a:rPr lang="en-US" sz="2400" dirty="0" smtClean="0">
                <a:latin typeface="+mj-lt"/>
              </a:rPr>
              <a:t>precursor’s </a:t>
            </a:r>
            <a:r>
              <a:rPr lang="en-US" sz="2400" dirty="0">
                <a:latin typeface="+mj-lt"/>
              </a:rPr>
              <a:t>cylinder with the </a:t>
            </a:r>
            <a:r>
              <a:rPr lang="en-US" sz="2400" dirty="0" smtClean="0">
                <a:latin typeface="+mj-lt"/>
              </a:rPr>
              <a:t>minimum </a:t>
            </a:r>
            <a:r>
              <a:rPr lang="en-US" sz="2400" dirty="0">
                <a:latin typeface="+mj-lt"/>
              </a:rPr>
              <a:t>alarm volume </a:t>
            </a:r>
            <a:r>
              <a:rPr lang="en-US" sz="2400" i="1" dirty="0">
                <a:latin typeface="+mj-lt"/>
              </a:rPr>
              <a:t>v</a:t>
            </a:r>
            <a:r>
              <a:rPr lang="en-US" sz="2400" baseline="30000" dirty="0">
                <a:latin typeface="+mj-lt"/>
              </a:rPr>
              <a:t>(</a:t>
            </a:r>
            <a:r>
              <a:rPr lang="en-US" sz="2400" i="1" baseline="30000" dirty="0">
                <a:latin typeface="+mj-lt"/>
              </a:rPr>
              <a:t>q</a:t>
            </a:r>
            <a:r>
              <a:rPr lang="en-US" sz="2400" baseline="30000" dirty="0">
                <a:latin typeface="+mj-lt"/>
              </a:rPr>
              <a:t>)</a:t>
            </a:r>
            <a:r>
              <a:rPr lang="en-US" sz="2400" dirty="0">
                <a:latin typeface="+mj-lt"/>
              </a:rPr>
              <a:t>.</a:t>
            </a:r>
            <a:r>
              <a:rPr lang="ru-RU" sz="2400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2745777" y="3280080"/>
            <a:ext cx="852345" cy="612559"/>
          </a:xfrm>
          <a:prstGeom prst="ellips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2745777" y="2476412"/>
            <a:ext cx="852345" cy="1110908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3267931" y="5601630"/>
            <a:ext cx="1904158" cy="3459"/>
          </a:xfrm>
          <a:prstGeom prst="line">
            <a:avLst/>
          </a:prstGeom>
          <a:ln w="53975" cmpd="sng">
            <a:solidFill>
              <a:schemeClr val="bg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Блок-схема: узел 35"/>
          <p:cNvSpPr/>
          <p:nvPr/>
        </p:nvSpPr>
        <p:spPr>
          <a:xfrm>
            <a:off x="3151126" y="2476412"/>
            <a:ext cx="112330" cy="11237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 flipV="1">
            <a:off x="1240661" y="1436641"/>
            <a:ext cx="0" cy="3686879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>
            <a:off x="249451" y="5123521"/>
            <a:ext cx="991210" cy="883314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1240661" y="5123520"/>
            <a:ext cx="2747939" cy="1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Пятно 1 39"/>
          <p:cNvSpPr/>
          <p:nvPr/>
        </p:nvSpPr>
        <p:spPr>
          <a:xfrm>
            <a:off x="1497612" y="5238735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ятно 1 41"/>
          <p:cNvSpPr/>
          <p:nvPr/>
        </p:nvSpPr>
        <p:spPr>
          <a:xfrm>
            <a:off x="863931" y="3587320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ятно 1 42"/>
          <p:cNvSpPr/>
          <p:nvPr/>
        </p:nvSpPr>
        <p:spPr>
          <a:xfrm>
            <a:off x="2361725" y="3798547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ятно 1 43"/>
          <p:cNvSpPr/>
          <p:nvPr/>
        </p:nvSpPr>
        <p:spPr>
          <a:xfrm>
            <a:off x="2016080" y="1882736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479881" y="5661190"/>
            <a:ext cx="33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Y</a:t>
            </a:r>
            <a:endParaRPr lang="ru-RU" sz="2400" i="1" dirty="0">
              <a:latin typeface="+mj-lt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3988600" y="5123520"/>
            <a:ext cx="477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Georgia"/>
              </a:rPr>
              <a:t>X</a:t>
            </a:r>
            <a:endParaRPr lang="ru-RU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755807" y="1436640"/>
            <a:ext cx="33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t</a:t>
            </a:r>
            <a:endParaRPr lang="ru-RU" sz="2400" i="1" dirty="0">
              <a:latin typeface="+mj-lt"/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2745776" y="2305191"/>
            <a:ext cx="852345" cy="484657"/>
          </a:xfrm>
          <a:prstGeom prst="ellips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83" tIns="43192" rIns="86383" bIns="43192" rtlCol="0" anchor="ctr"/>
          <a:lstStyle/>
          <a:p>
            <a:pPr algn="ctr"/>
            <a:endParaRPr lang="ru-RU"/>
          </a:p>
        </p:txBody>
      </p:sp>
      <p:cxnSp>
        <p:nvCxnSpPr>
          <p:cNvPr id="48" name="Прямая со стрелкой 47"/>
          <p:cNvCxnSpPr/>
          <p:nvPr/>
        </p:nvCxnSpPr>
        <p:spPr>
          <a:xfrm flipV="1">
            <a:off x="2745777" y="3586360"/>
            <a:ext cx="852344" cy="960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Пятно 1 40"/>
          <p:cNvSpPr/>
          <p:nvPr/>
        </p:nvSpPr>
        <p:spPr>
          <a:xfrm>
            <a:off x="3033813" y="2305190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3206636" y="189750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Georgia"/>
              </a:rPr>
              <a:t>q</a:t>
            </a:r>
            <a:endParaRPr lang="ru-RU" i="1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V="1">
            <a:off x="2745776" y="3587320"/>
            <a:ext cx="852344" cy="960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19058" y="3719919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Cylinder </a:t>
            </a:r>
          </a:p>
          <a:p>
            <a:r>
              <a:rPr lang="en-US" sz="2400" dirty="0" smtClean="0">
                <a:latin typeface="+mj-lt"/>
              </a:rPr>
              <a:t>of precursor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2905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23" grpId="0"/>
      <p:bldP spid="24" grpId="0" animBg="1"/>
      <p:bldP spid="25" grpId="0" animBg="1"/>
      <p:bldP spid="36" grpId="0" animBg="1"/>
      <p:bldP spid="40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26" grpId="0" animBg="1"/>
      <p:bldP spid="41" grpId="0" animBg="1"/>
      <p:bldP spid="6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8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9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9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9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9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9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9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9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9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32047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54" tIns="43177" rIns="86354" bIns="43177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74496" y="651761"/>
            <a:ext cx="8400269" cy="476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54" tIns="43177" rIns="86354" bIns="4317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24317" indent="-424317">
              <a:spcAft>
                <a:spcPts val="1200"/>
              </a:spcAft>
            </a:pPr>
            <a:r>
              <a:rPr lang="en-US" sz="2400" dirty="0">
                <a:latin typeface="+mj-lt"/>
              </a:rPr>
              <a:t>Now for training we </a:t>
            </a:r>
            <a:r>
              <a:rPr lang="en-US" sz="2400" dirty="0" smtClean="0">
                <a:latin typeface="+mj-lt"/>
              </a:rPr>
              <a:t>have</a:t>
            </a:r>
            <a:r>
              <a:rPr lang="ru-RU" sz="2400" dirty="0" smtClean="0">
                <a:latin typeface="+mj-lt"/>
              </a:rPr>
              <a:t>:</a:t>
            </a:r>
            <a:endParaRPr lang="en-US" sz="2400" dirty="0" smtClean="0">
              <a:latin typeface="+mj-lt"/>
            </a:endParaRPr>
          </a:p>
          <a:p>
            <a:pPr marL="457200" indent="-457200">
              <a:spcAft>
                <a:spcPts val="1200"/>
              </a:spcAft>
              <a:buAutoNum type="arabicParenBoth"/>
            </a:pPr>
            <a:r>
              <a:rPr lang="en-US" sz="2400" dirty="0" smtClean="0">
                <a:latin typeface="+mj-lt"/>
              </a:rPr>
              <a:t>A </a:t>
            </a:r>
            <a:r>
              <a:rPr lang="en-US" sz="2400" dirty="0">
                <a:latin typeface="+mj-lt"/>
              </a:rPr>
              <a:t>sample of </a:t>
            </a:r>
            <a:r>
              <a:rPr lang="en-US" sz="2400" i="1" dirty="0">
                <a:latin typeface="+mj-lt"/>
              </a:rPr>
              <a:t>earthquake precursors and corresponding to them alarm </a:t>
            </a:r>
            <a:r>
              <a:rPr lang="en-US" sz="2400" i="1" dirty="0" smtClean="0">
                <a:latin typeface="+mj-lt"/>
              </a:rPr>
              <a:t>volumes</a:t>
            </a:r>
            <a:r>
              <a:rPr lang="en-US" sz="2400" dirty="0" smtClean="0">
                <a:latin typeface="+mj-lt"/>
              </a:rPr>
              <a:t>. </a:t>
            </a:r>
          </a:p>
          <a:p>
            <a:pPr marL="457200" indent="-457200">
              <a:spcAft>
                <a:spcPts val="1200"/>
              </a:spcAft>
              <a:buAutoNum type="arabicParenBoth"/>
            </a:pPr>
            <a:r>
              <a:rPr lang="en-US" sz="2400" dirty="0" smtClean="0">
                <a:latin typeface="+mj-lt"/>
              </a:rPr>
              <a:t>All </a:t>
            </a:r>
            <a:r>
              <a:rPr lang="en-US" sz="2400" i="1" dirty="0">
                <a:latin typeface="+mj-lt"/>
              </a:rPr>
              <a:t>other vectors of feature </a:t>
            </a:r>
            <a:r>
              <a:rPr lang="en-US" sz="2400" i="1" dirty="0" smtClean="0">
                <a:latin typeface="+mj-lt"/>
              </a:rPr>
              <a:t>space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dirty="0">
                <a:latin typeface="+mj-lt"/>
              </a:rPr>
              <a:t>a small portion of which may be the precursors of similar events.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The problem is to </a:t>
            </a:r>
            <a:r>
              <a:rPr lang="en-US" sz="2400" dirty="0" smtClean="0">
                <a:latin typeface="+mj-lt"/>
              </a:rPr>
              <a:t>extract </a:t>
            </a:r>
            <a:r>
              <a:rPr lang="en-US" sz="2400" dirty="0">
                <a:latin typeface="+mj-lt"/>
              </a:rPr>
              <a:t>the maximum number of </a:t>
            </a:r>
            <a:r>
              <a:rPr lang="en-US" sz="2400" i="1" dirty="0">
                <a:latin typeface="+mj-lt"/>
              </a:rPr>
              <a:t>earthquake precursors</a:t>
            </a:r>
            <a:r>
              <a:rPr lang="en-US" sz="2400" dirty="0">
                <a:latin typeface="+mj-lt"/>
              </a:rPr>
              <a:t>, so that the number of </a:t>
            </a:r>
            <a:r>
              <a:rPr lang="en-US" sz="2400" i="1" dirty="0" smtClean="0">
                <a:latin typeface="+mj-lt"/>
              </a:rPr>
              <a:t>other vectors of feature space </a:t>
            </a:r>
            <a:r>
              <a:rPr lang="en-US" sz="2400" dirty="0">
                <a:latin typeface="+mj-lt"/>
              </a:rPr>
              <a:t>was no more than predetermined</a:t>
            </a:r>
            <a:r>
              <a:rPr lang="en-US" sz="2400" dirty="0" smtClean="0">
                <a:latin typeface="+mj-lt"/>
              </a:rPr>
              <a:t>.</a:t>
            </a:r>
            <a:endParaRPr lang="ru-RU" sz="2400" dirty="0" smtClean="0">
              <a:latin typeface="+mj-lt"/>
            </a:endParaRPr>
          </a:p>
          <a:p>
            <a:pPr marL="424317" indent="-424317">
              <a:spcAft>
                <a:spcPts val="0"/>
              </a:spcAft>
            </a:pPr>
            <a:r>
              <a:rPr lang="en-US" sz="2400" dirty="0">
                <a:latin typeface="+mj-lt"/>
              </a:rPr>
              <a:t>This machine learning task is known as </a:t>
            </a:r>
            <a:r>
              <a:rPr lang="en-US" sz="2400" i="1" dirty="0" smtClean="0">
                <a:latin typeface="+mj-lt"/>
              </a:rPr>
              <a:t>One class classification problem</a:t>
            </a:r>
            <a:r>
              <a:rPr lang="en-US" sz="2400" dirty="0" smtClean="0">
                <a:latin typeface="+mj-lt"/>
              </a:rPr>
              <a:t>.</a:t>
            </a:r>
            <a:endParaRPr lang="en-US" sz="2400" i="1" dirty="0">
              <a:latin typeface="+mj-lt"/>
            </a:endParaRPr>
          </a:p>
          <a:p>
            <a:endParaRPr lang="ru-RU" sz="2400" dirty="0"/>
          </a:p>
        </p:txBody>
      </p:sp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3" y="-182093"/>
            <a:ext cx="174395" cy="3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54" tIns="43177" rIns="86354" bIns="43177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0" name="Rectangle 4"/>
          <p:cNvSpPr>
            <a:spLocks noChangeArrowheads="1"/>
          </p:cNvSpPr>
          <p:nvPr/>
        </p:nvSpPr>
        <p:spPr bwMode="auto">
          <a:xfrm>
            <a:off x="3" y="-182093"/>
            <a:ext cx="174395" cy="3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54" tIns="43177" rIns="86354" bIns="43177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3" y="-182093"/>
            <a:ext cx="174395" cy="3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54" tIns="43177" rIns="86354" bIns="43177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693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9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452" y="422344"/>
            <a:ext cx="8141860" cy="461635"/>
          </a:xfrm>
          <a:prstGeom prst="rect">
            <a:avLst/>
          </a:prstGeom>
          <a:noFill/>
        </p:spPr>
        <p:txBody>
          <a:bodyPr wrap="square" lIns="91403" tIns="45701" rIns="91403" bIns="45701" rtlCol="0">
            <a:spAutoFit/>
          </a:bodyPr>
          <a:lstStyle/>
          <a:p>
            <a:pPr algn="ctr"/>
            <a:r>
              <a:rPr lang="en-US" altLang="ja-JP" sz="2400" b="1" i="1" dirty="0" smtClean="0">
                <a:latin typeface="+mj-lt"/>
              </a:rPr>
              <a:t>4.3. </a:t>
            </a:r>
            <a:r>
              <a:rPr lang="ru-RU" altLang="ja-JP" sz="2400" b="1" i="1" dirty="0" smtClean="0">
                <a:latin typeface="+mj-lt"/>
              </a:rPr>
              <a:t> </a:t>
            </a:r>
            <a:r>
              <a:rPr lang="en-US" altLang="ja-JP" sz="2400" b="1" i="1" dirty="0" smtClean="0">
                <a:latin typeface="+mj-lt"/>
              </a:rPr>
              <a:t>Japan</a:t>
            </a:r>
            <a:endParaRPr lang="ru-RU" altLang="ja-JP" sz="2400" b="1" i="1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8094" y="912970"/>
            <a:ext cx="8198129" cy="3934799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dirty="0" smtClean="0">
                <a:latin typeface="+mj-lt"/>
              </a:rPr>
              <a:t>Initial data</a:t>
            </a:r>
            <a:r>
              <a:rPr lang="en-US" sz="2800" dirty="0" smtClean="0">
                <a:latin typeface="+mj-lt"/>
              </a:rPr>
              <a:t>: </a:t>
            </a:r>
            <a:r>
              <a:rPr lang="en-US" sz="2400" dirty="0">
                <a:latin typeface="+mj-lt"/>
              </a:rPr>
              <a:t>Earthquakes recorded by the Japan Meteorological Agency (JMA), taken from the ISC </a:t>
            </a:r>
            <a:r>
              <a:rPr lang="en-US" sz="2400" dirty="0" smtClean="0">
                <a:latin typeface="+mj-lt"/>
              </a:rPr>
              <a:t>catalog.</a:t>
            </a:r>
            <a:endParaRPr lang="en-US" sz="2400" b="1" u="sng" dirty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b="1" i="1" dirty="0" smtClean="0">
                <a:latin typeface="+mj-lt"/>
              </a:rPr>
              <a:t>Data for feature fields</a:t>
            </a:r>
            <a:r>
              <a:rPr lang="ru-RU" sz="2400" dirty="0" smtClean="0">
                <a:latin typeface="+mj-lt"/>
              </a:rPr>
              <a:t>: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     Time interval		</a:t>
            </a:r>
            <a:r>
              <a:rPr lang="ru-RU" sz="2400" dirty="0" smtClean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27</a:t>
            </a:r>
            <a:r>
              <a:rPr lang="ru-RU" sz="2400" dirty="0" smtClean="0">
                <a:latin typeface="+mj-lt"/>
              </a:rPr>
              <a:t>.0</a:t>
            </a:r>
            <a:r>
              <a:rPr lang="en-US" sz="2400" dirty="0" smtClean="0">
                <a:latin typeface="+mj-lt"/>
              </a:rPr>
              <a:t>5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19</a:t>
            </a:r>
            <a:r>
              <a:rPr lang="ru-RU" sz="2400" dirty="0" smtClean="0">
                <a:latin typeface="+mj-lt"/>
              </a:rPr>
              <a:t>83</a:t>
            </a:r>
            <a:r>
              <a:rPr lang="en-US" sz="2400" dirty="0" smtClean="0">
                <a:latin typeface="+mj-lt"/>
              </a:rPr>
              <a:t>-15</a:t>
            </a:r>
            <a:r>
              <a:rPr lang="ru-RU" sz="2400" dirty="0" smtClean="0">
                <a:latin typeface="+mj-lt"/>
              </a:rPr>
              <a:t>.0</a:t>
            </a:r>
            <a:r>
              <a:rPr lang="en-US" sz="2400" dirty="0" smtClean="0">
                <a:latin typeface="+mj-lt"/>
              </a:rPr>
              <a:t>4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2016</a:t>
            </a: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j-lt"/>
              </a:rPr>
              <a:t>(the interval has been reduces because the catalog is not homogeneous after 15.04.2016)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	Magnitudes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			</a:t>
            </a:r>
            <a:r>
              <a:rPr lang="ru-RU" sz="2400" i="1" dirty="0" smtClean="0">
                <a:latin typeface="+mj-lt"/>
              </a:rPr>
              <a:t>М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≥ </a:t>
            </a:r>
            <a:r>
              <a:rPr lang="ru-RU" sz="2400" dirty="0" smtClean="0">
                <a:latin typeface="+mj-lt"/>
              </a:rPr>
              <a:t>2.</a:t>
            </a:r>
            <a:r>
              <a:rPr lang="en-US" sz="2400" dirty="0" smtClean="0">
                <a:latin typeface="+mj-lt"/>
              </a:rPr>
              <a:t>5</a:t>
            </a:r>
            <a:endParaRPr lang="ru-RU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Depth of hypocenters</a:t>
            </a:r>
            <a:r>
              <a:rPr lang="ru-RU" sz="2400" dirty="0" smtClean="0">
                <a:latin typeface="+mj-lt"/>
              </a:rPr>
              <a:t> 		</a:t>
            </a:r>
            <a:r>
              <a:rPr lang="en-US" sz="2400" dirty="0" smtClean="0">
                <a:latin typeface="+mj-lt"/>
              </a:rPr>
              <a:t>H≤ 160 </a:t>
            </a:r>
            <a:r>
              <a:rPr lang="ru-RU" sz="2400" dirty="0" smtClean="0">
                <a:latin typeface="+mj-lt"/>
              </a:rPr>
              <a:t>км</a:t>
            </a:r>
            <a:r>
              <a:rPr lang="en-US" sz="2400" dirty="0" smtClean="0">
                <a:latin typeface="+mj-lt"/>
              </a:rPr>
              <a:t> </a:t>
            </a:r>
          </a:p>
          <a:p>
            <a:pPr marL="342871" indent="-34287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b="1" i="1" dirty="0" smtClean="0">
                <a:latin typeface="+mj-lt"/>
              </a:rPr>
              <a:t>Data for predictable events</a:t>
            </a:r>
            <a:r>
              <a:rPr lang="ru-RU" sz="2400" dirty="0" smtClean="0">
                <a:latin typeface="+mj-lt"/>
              </a:rPr>
              <a:t>: 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	Magnitudes</a:t>
            </a:r>
            <a:r>
              <a:rPr lang="ru-RU" sz="2400" dirty="0" smtClean="0">
                <a:latin typeface="+mj-lt"/>
              </a:rPr>
              <a:t>  </a:t>
            </a:r>
            <a:r>
              <a:rPr lang="en-US" sz="2400" dirty="0" smtClean="0">
                <a:latin typeface="+mj-lt"/>
              </a:rPr>
              <a:t>			</a:t>
            </a:r>
            <a:r>
              <a:rPr lang="ru-RU" sz="2400" i="1" dirty="0" smtClean="0">
                <a:latin typeface="+mj-lt"/>
              </a:rPr>
              <a:t>М</a:t>
            </a:r>
            <a:r>
              <a:rPr lang="ru-RU" sz="2400" dirty="0" smtClean="0">
                <a:latin typeface="+mj-lt"/>
              </a:rPr>
              <a:t> ≥ 6.0</a:t>
            </a:r>
            <a:r>
              <a:rPr lang="en-US" sz="2400" dirty="0" smtClean="0">
                <a:latin typeface="+mj-lt"/>
              </a:rPr>
              <a:t> </a:t>
            </a:r>
            <a:endParaRPr lang="ru-RU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/>
              <a:t>	</a:t>
            </a:r>
            <a:r>
              <a:rPr lang="en-US" sz="2400" dirty="0" smtClean="0">
                <a:latin typeface="+mj-lt"/>
              </a:rPr>
              <a:t>Depth of </a:t>
            </a:r>
            <a:r>
              <a:rPr lang="en-US" sz="2400" dirty="0" err="1" smtClean="0">
                <a:latin typeface="+mj-lt"/>
              </a:rPr>
              <a:t>hypoventers</a:t>
            </a:r>
            <a:r>
              <a:rPr lang="ru-RU" sz="2400" dirty="0" smtClean="0">
                <a:latin typeface="+mj-lt"/>
              </a:rPr>
              <a:t> 		</a:t>
            </a:r>
            <a:r>
              <a:rPr lang="en-US" sz="2400" dirty="0" smtClean="0">
                <a:latin typeface="+mj-lt"/>
              </a:rPr>
              <a:t>H≤ 60 </a:t>
            </a:r>
            <a:r>
              <a:rPr lang="ru-RU" sz="2400" dirty="0" smtClean="0">
                <a:latin typeface="+mj-lt"/>
              </a:rPr>
              <a:t>км	</a:t>
            </a:r>
            <a:endParaRPr lang="en-US" sz="2400" dirty="0" smtClean="0"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8094" y="4876054"/>
            <a:ext cx="8546363" cy="1293051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sz="2400" b="1" i="1" dirty="0" smtClean="0">
                <a:latin typeface="+mj-lt"/>
              </a:rPr>
              <a:t>Testing interval</a:t>
            </a:r>
            <a:r>
              <a:rPr lang="ru-RU" sz="2400" dirty="0" smtClean="0">
                <a:latin typeface="+mj-lt"/>
              </a:rPr>
              <a:t>:</a:t>
            </a:r>
            <a:r>
              <a:rPr lang="ru-RU" sz="2400" b="1" i="1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2008-201</a:t>
            </a:r>
            <a:r>
              <a:rPr lang="en-US" sz="2400" dirty="0" smtClean="0">
                <a:latin typeface="+mj-lt"/>
              </a:rPr>
              <a:t>6</a:t>
            </a:r>
            <a:r>
              <a:rPr lang="ru-RU" sz="2400" dirty="0" smtClean="0">
                <a:latin typeface="+mj-lt"/>
              </a:rPr>
              <a:t>, 1</a:t>
            </a:r>
            <a:r>
              <a:rPr lang="en-US" sz="2400" dirty="0" smtClean="0">
                <a:latin typeface="+mj-lt"/>
              </a:rPr>
              <a:t>51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events</a:t>
            </a:r>
            <a:r>
              <a:rPr lang="ru-RU" sz="2400" dirty="0" smtClean="0">
                <a:latin typeface="+mj-lt"/>
              </a:rPr>
              <a:t>.</a:t>
            </a:r>
          </a:p>
          <a:p>
            <a:pPr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 smtClean="0">
                <a:latin typeface="+mj-lt"/>
              </a:rPr>
              <a:t>Parameters of the alarm field</a:t>
            </a:r>
            <a:r>
              <a:rPr lang="ru-RU" sz="2400" dirty="0" smtClean="0">
                <a:latin typeface="+mj-lt"/>
              </a:rPr>
              <a:t>: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Aft>
                <a:spcPts val="600"/>
              </a:spcAft>
              <a:buFont typeface="Wingdings" charset="2"/>
              <a:buChar char="Ø"/>
            </a:pPr>
            <a:r>
              <a:rPr lang="en-US" sz="2400" dirty="0" smtClean="0">
                <a:latin typeface="+mj-lt"/>
              </a:rPr>
              <a:t>Cylinder of alarm: </a:t>
            </a:r>
            <a:r>
              <a:rPr lang="en-US" sz="2400" i="1" dirty="0" smtClean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 = 16 km, </a:t>
            </a:r>
            <a:r>
              <a:rPr lang="en-US" sz="2400" i="1" dirty="0" smtClean="0">
                <a:latin typeface="+mj-lt"/>
              </a:rPr>
              <a:t>T</a:t>
            </a:r>
            <a:r>
              <a:rPr lang="en-US" sz="2400" dirty="0" smtClean="0">
                <a:latin typeface="+mj-lt"/>
              </a:rPr>
              <a:t> = 100 days.</a:t>
            </a:r>
            <a:endParaRPr lang="ru-RU" sz="2400" dirty="0" smtClean="0">
              <a:latin typeface="+mj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236" y="553696"/>
            <a:ext cx="8218670" cy="5371090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i="1" dirty="0" smtClean="0">
                <a:latin typeface="+mj-lt"/>
              </a:rPr>
              <a:t>Grid feature fields </a:t>
            </a:r>
            <a:r>
              <a:rPr lang="en-US" altLang="ja-JP" sz="2400" dirty="0" smtClean="0">
                <a:latin typeface="+mj-lt"/>
              </a:rPr>
              <a:t>(grid step: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longitude </a:t>
            </a:r>
            <a:r>
              <a:rPr lang="ru-RU" sz="2400" dirty="0" smtClean="0">
                <a:latin typeface="+mj-lt"/>
              </a:rPr>
              <a:t>0.</a:t>
            </a:r>
            <a:r>
              <a:rPr lang="en-US" sz="2400" dirty="0" smtClean="0">
                <a:latin typeface="+mj-lt"/>
              </a:rPr>
              <a:t>18</a:t>
            </a:r>
            <a:r>
              <a:rPr lang="ru-RU" sz="2400" dirty="0" smtClean="0">
                <a:latin typeface="+mj-lt"/>
                <a:sym typeface="Symbol"/>
              </a:rPr>
              <a:t></a:t>
            </a:r>
            <a:r>
              <a:rPr lang="ru-RU" sz="2400" dirty="0">
                <a:latin typeface="+mj-lt"/>
              </a:rPr>
              <a:t>, </a:t>
            </a:r>
            <a:r>
              <a:rPr lang="en-US" sz="2400" dirty="0" smtClean="0">
                <a:latin typeface="+mj-lt"/>
              </a:rPr>
              <a:t>latitude </a:t>
            </a:r>
            <a:r>
              <a:rPr lang="ru-RU" sz="2400" dirty="0" smtClean="0">
                <a:latin typeface="+mj-lt"/>
              </a:rPr>
              <a:t>0.1</a:t>
            </a:r>
            <a:r>
              <a:rPr lang="en-US" sz="2400" dirty="0">
                <a:latin typeface="+mj-lt"/>
              </a:rPr>
              <a:t>5</a:t>
            </a:r>
            <a:r>
              <a:rPr lang="ru-RU" sz="2400" dirty="0" smtClean="0">
                <a:latin typeface="+mj-lt"/>
                <a:sym typeface="Symbol"/>
              </a:rPr>
              <a:t></a:t>
            </a:r>
            <a:r>
              <a:rPr lang="en-US" sz="2400" dirty="0">
                <a:latin typeface="+mj-lt"/>
                <a:sym typeface="Symbol"/>
              </a:rPr>
              <a:t>,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time</a:t>
            </a:r>
            <a:r>
              <a:rPr lang="ru-RU" sz="2400" dirty="0" smtClean="0">
                <a:latin typeface="+mj-lt"/>
              </a:rPr>
              <a:t> </a:t>
            </a:r>
            <a:r>
              <a:rPr lang="el-GR" sz="2400" dirty="0" smtClean="0">
                <a:latin typeface="+mj-lt"/>
                <a:cs typeface="Times New Roman" pitchFamily="18" charset="0"/>
              </a:rPr>
              <a:t>Δ</a:t>
            </a:r>
            <a:r>
              <a:rPr lang="en-US" sz="2400" i="1" dirty="0" smtClean="0">
                <a:latin typeface="+mj-lt"/>
                <a:cs typeface="Times New Roman" pitchFamily="18" charset="0"/>
              </a:rPr>
              <a:t>t </a:t>
            </a:r>
            <a:r>
              <a:rPr lang="ru-RU" sz="2400" i="1" dirty="0" smtClean="0">
                <a:latin typeface="+mj-lt"/>
                <a:cs typeface="Times New Roman" pitchFamily="18" charset="0"/>
              </a:rPr>
              <a:t>=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49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days).</a:t>
            </a:r>
            <a:r>
              <a:rPr lang="ru-RU" altLang="ja-JP" sz="2400" dirty="0" smtClean="0"/>
              <a:t> </a:t>
            </a:r>
            <a:endParaRPr lang="ru-RU" altLang="ja-JP" sz="2400" dirty="0">
              <a:latin typeface="+mj-lt"/>
            </a:endParaRPr>
          </a:p>
          <a:p>
            <a:pPr marL="446088" lvl="1" indent="-14288"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dirty="0" smtClean="0">
                <a:latin typeface="+mj-lt"/>
              </a:rPr>
              <a:t>F</a:t>
            </a:r>
            <a:r>
              <a:rPr lang="en-US" altLang="ja-JP" sz="2400" b="1" baseline="-25000" dirty="0" smtClean="0">
                <a:latin typeface="+mj-lt"/>
              </a:rPr>
              <a:t>1</a:t>
            </a:r>
            <a:r>
              <a:rPr lang="en-US" altLang="ja-JP" sz="2400" dirty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is </a:t>
            </a:r>
            <a:r>
              <a:rPr lang="ru-RU" altLang="ja-JP" sz="2400" dirty="0" smtClean="0">
                <a:latin typeface="+mj-lt"/>
              </a:rPr>
              <a:t>3</a:t>
            </a:r>
            <a:r>
              <a:rPr lang="en-US" altLang="ja-JP" sz="2400" dirty="0" smtClean="0">
                <a:latin typeface="+mj-lt"/>
              </a:rPr>
              <a:t>D fields of positive temporal anomalies of density of earthquakes (density: kernel smoothing with parameters </a:t>
            </a:r>
            <a:r>
              <a:rPr lang="en-US" altLang="ja-JP" sz="2400" i="1" dirty="0" smtClean="0">
                <a:latin typeface="+mj-lt"/>
              </a:rPr>
              <a:t>R</a:t>
            </a:r>
            <a:r>
              <a:rPr lang="en-US" altLang="ja-JP" sz="2400" dirty="0" smtClean="0">
                <a:latin typeface="+mj-lt"/>
              </a:rPr>
              <a:t>=50 km,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=100 days; anomalies: Student’s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-statistics with parameters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background</a:t>
            </a:r>
            <a:r>
              <a:rPr lang="ru-RU" altLang="ja-JP" sz="2400" dirty="0" smtClean="0">
                <a:latin typeface="+mj-lt"/>
              </a:rPr>
              <a:t>=3650 </a:t>
            </a:r>
            <a:r>
              <a:rPr lang="en-US" altLang="ja-JP" sz="2400" dirty="0" smtClean="0">
                <a:latin typeface="+mj-lt"/>
              </a:rPr>
              <a:t>days</a:t>
            </a:r>
            <a:r>
              <a:rPr lang="ru-RU" altLang="ja-JP" sz="2400" dirty="0" smtClean="0">
                <a:latin typeface="+mj-lt"/>
              </a:rPr>
              <a:t>,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test</a:t>
            </a:r>
            <a:r>
              <a:rPr lang="ru-RU" altLang="ja-JP" sz="2400" dirty="0" smtClean="0">
                <a:latin typeface="+mj-lt"/>
              </a:rPr>
              <a:t>=196 </a:t>
            </a:r>
            <a:r>
              <a:rPr lang="en-US" altLang="ja-JP" sz="2400" dirty="0" smtClean="0">
                <a:latin typeface="+mj-lt"/>
              </a:rPr>
              <a:t>days).</a:t>
            </a:r>
            <a:endParaRPr lang="en-US" altLang="ja-JP" sz="2400" dirty="0">
              <a:latin typeface="+mj-lt"/>
            </a:endParaRPr>
          </a:p>
          <a:p>
            <a:pPr marL="446088" lvl="1" indent="-14288"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dirty="0" smtClean="0">
                <a:latin typeface="+mj-lt"/>
              </a:rPr>
              <a:t>F</a:t>
            </a:r>
            <a:r>
              <a:rPr lang="en-US" altLang="ja-JP" sz="2400" b="1" baseline="-25000" dirty="0" smtClean="0">
                <a:latin typeface="+mj-lt"/>
              </a:rPr>
              <a:t>2</a:t>
            </a:r>
            <a:r>
              <a:rPr lang="en-US" altLang="ja-JP" sz="2400" dirty="0" smtClean="0">
                <a:latin typeface="+mj-lt"/>
              </a:rPr>
              <a:t> is 3D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field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of positive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temporal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anomalies of mean earthquake magnitude (mean magnitudes: kernel smoothing with parameters</a:t>
            </a:r>
            <a:r>
              <a:rPr lang="ru-RU" altLang="ja-JP" sz="2400" dirty="0" smtClean="0"/>
              <a:t> </a:t>
            </a:r>
            <a:r>
              <a:rPr lang="en-US" altLang="ja-JP" sz="2400" i="1" dirty="0" smtClean="0">
                <a:latin typeface="+mj-lt"/>
              </a:rPr>
              <a:t>R</a:t>
            </a:r>
            <a:r>
              <a:rPr lang="en-US" altLang="ja-JP" sz="2400" dirty="0" smtClean="0">
                <a:latin typeface="+mj-lt"/>
              </a:rPr>
              <a:t>=</a:t>
            </a:r>
            <a:r>
              <a:rPr lang="ru-RU" altLang="ja-JP" sz="2400" dirty="0" smtClean="0">
                <a:latin typeface="+mj-lt"/>
              </a:rPr>
              <a:t>10</a:t>
            </a:r>
            <a:r>
              <a:rPr lang="en-US" altLang="ja-JP" sz="2400" dirty="0" smtClean="0">
                <a:latin typeface="+mj-lt"/>
              </a:rPr>
              <a:t>0 km,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=730 days; anomalies: Student’s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-statistics with parameters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background</a:t>
            </a:r>
            <a:r>
              <a:rPr lang="ru-RU" altLang="ja-JP" sz="2400" dirty="0" smtClean="0">
                <a:latin typeface="+mj-lt"/>
              </a:rPr>
              <a:t>=3650 </a:t>
            </a:r>
            <a:r>
              <a:rPr lang="en-US" altLang="ja-JP" sz="2400" dirty="0" smtClean="0">
                <a:latin typeface="+mj-lt"/>
              </a:rPr>
              <a:t>days</a:t>
            </a:r>
            <a:r>
              <a:rPr lang="ru-RU" altLang="ja-JP" sz="2400" dirty="0" smtClean="0">
                <a:latin typeface="+mj-lt"/>
              </a:rPr>
              <a:t>,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test</a:t>
            </a:r>
            <a:r>
              <a:rPr lang="ru-RU" altLang="ja-JP" sz="2400" dirty="0" smtClean="0">
                <a:latin typeface="+mj-lt"/>
              </a:rPr>
              <a:t>=196 </a:t>
            </a:r>
            <a:r>
              <a:rPr lang="en-US" altLang="ja-JP" sz="2400" dirty="0" smtClean="0">
                <a:latin typeface="+mj-lt"/>
              </a:rPr>
              <a:t>days).</a:t>
            </a:r>
            <a:endParaRPr lang="en-US" altLang="ja-JP" sz="2400" dirty="0">
              <a:latin typeface="+mj-lt"/>
            </a:endParaRPr>
          </a:p>
          <a:p>
            <a:pPr marL="446088" lvl="1" indent="-14288"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dirty="0" smtClean="0">
                <a:latin typeface="+mj-lt"/>
              </a:rPr>
              <a:t>F</a:t>
            </a:r>
            <a:r>
              <a:rPr lang="ru-RU" altLang="ja-JP" sz="2400" b="1" baseline="-25000" dirty="0" smtClean="0">
                <a:latin typeface="+mj-lt"/>
              </a:rPr>
              <a:t>4</a:t>
            </a:r>
            <a:r>
              <a:rPr lang="en-US" altLang="ja-JP" sz="2400" dirty="0" smtClean="0">
                <a:latin typeface="+mj-lt"/>
              </a:rPr>
              <a:t> is 2D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field of density of earthquake epicenters (kernel smoothing in the interval from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19</a:t>
            </a:r>
            <a:r>
              <a:rPr lang="ru-RU" altLang="ja-JP" sz="2400" dirty="0" smtClean="0">
                <a:latin typeface="+mj-lt"/>
              </a:rPr>
              <a:t>8</a:t>
            </a:r>
            <a:r>
              <a:rPr lang="en-US" altLang="ja-JP" sz="2400" dirty="0" smtClean="0">
                <a:latin typeface="+mj-lt"/>
              </a:rPr>
              <a:t>8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till 2008 with parameter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i="1" dirty="0" smtClean="0">
                <a:latin typeface="+mj-lt"/>
              </a:rPr>
              <a:t>R</a:t>
            </a:r>
            <a:r>
              <a:rPr lang="ru-RU" altLang="ja-JP" sz="2400" dirty="0" smtClean="0">
                <a:latin typeface="+mj-lt"/>
              </a:rPr>
              <a:t>=50 км</a:t>
            </a:r>
            <a:r>
              <a:rPr lang="en-US" altLang="ja-JP" sz="2400" dirty="0" smtClean="0">
                <a:latin typeface="+mj-lt"/>
              </a:rPr>
              <a:t>)</a:t>
            </a:r>
            <a:r>
              <a:rPr lang="ru-RU" altLang="ja-JP" sz="2400" dirty="0" smtClean="0">
                <a:latin typeface="+mj-lt"/>
              </a:rPr>
              <a:t>. </a:t>
            </a:r>
            <a:endParaRPr lang="ru-RU" altLang="ja-JP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08108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518388"/>
              </p:ext>
            </p:extLst>
          </p:nvPr>
        </p:nvGraphicFramePr>
        <p:xfrm>
          <a:off x="556692" y="1052590"/>
          <a:ext cx="7873026" cy="1920239"/>
        </p:xfrm>
        <a:graphic>
          <a:graphicData uri="http://schemas.openxmlformats.org/drawingml/2006/table">
            <a:tbl>
              <a:tblPr/>
              <a:tblGrid>
                <a:gridCol w="2119309"/>
                <a:gridCol w="2415309"/>
                <a:gridCol w="1669204"/>
                <a:gridCol w="1669204"/>
              </a:tblGrid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Volume of alarm</a:t>
                      </a:r>
                      <a:endParaRPr lang="ru-RU" sz="1800" dirty="0" smtClean="0"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V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Number of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correct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forecasts</a:t>
                      </a:r>
                      <a:endParaRPr lang="ru-RU" sz="18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Forecast probability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U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i="1">
                          <a:latin typeface="Times New Roman"/>
                          <a:ea typeface="Times New Roman"/>
                          <a:cs typeface="Times New Roman"/>
                        </a:rPr>
                        <a:t>U</a:t>
                      </a:r>
                      <a:r>
                        <a:rPr lang="ru-RU" sz="1800" b="1">
                          <a:latin typeface="Times New Roman"/>
                          <a:ea typeface="Times New Roman"/>
                          <a:cs typeface="Times New Roman"/>
                        </a:rPr>
                        <a:t>/</a:t>
                      </a:r>
                      <a:r>
                        <a:rPr lang="en-US" sz="1800" b="1" i="1">
                          <a:latin typeface="Times New Roman"/>
                          <a:ea typeface="Times New Roman"/>
                          <a:cs typeface="Times New Roman"/>
                        </a:rPr>
                        <a:t>V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0.05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82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10.8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0.15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112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4.9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0.2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82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4.1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Рисунок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031" y="3049650"/>
            <a:ext cx="4962260" cy="3236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165291" y="3081135"/>
            <a:ext cx="34180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Dependence of the forecast probability </a:t>
            </a:r>
            <a:r>
              <a:rPr lang="en-US" sz="2400" i="1" dirty="0">
                <a:latin typeface="+mj-lt"/>
              </a:rPr>
              <a:t>U</a:t>
            </a:r>
            <a:r>
              <a:rPr lang="en-US" sz="2400" dirty="0">
                <a:latin typeface="+mj-lt"/>
              </a:rPr>
              <a:t> on the volume of alarm </a:t>
            </a:r>
            <a:r>
              <a:rPr lang="en-US" sz="2400" i="1" dirty="0">
                <a:latin typeface="+mj-lt"/>
              </a:rPr>
              <a:t>V</a:t>
            </a:r>
            <a:r>
              <a:rPr lang="en-US" sz="2400" dirty="0">
                <a:latin typeface="+mj-lt"/>
              </a:rPr>
              <a:t> for </a:t>
            </a:r>
            <a:r>
              <a:rPr lang="en-US" sz="2400" dirty="0" smtClean="0">
                <a:latin typeface="+mj-lt"/>
              </a:rPr>
              <a:t>151 </a:t>
            </a:r>
            <a:r>
              <a:rPr lang="en-US" sz="2400" dirty="0">
                <a:latin typeface="+mj-lt"/>
              </a:rPr>
              <a:t>earthquakes in </a:t>
            </a:r>
            <a:r>
              <a:rPr lang="en-US" sz="2400" dirty="0" smtClean="0">
                <a:latin typeface="+mj-lt"/>
              </a:rPr>
              <a:t>2009-2016. </a:t>
            </a:r>
            <a:r>
              <a:rPr lang="en-US" sz="2400" dirty="0">
                <a:latin typeface="+mj-lt"/>
              </a:rPr>
              <a:t>with magnitudes </a:t>
            </a:r>
            <a:r>
              <a:rPr lang="en-US" sz="2400" i="1" dirty="0">
                <a:latin typeface="+mj-lt"/>
              </a:rPr>
              <a:t>M</a:t>
            </a:r>
            <a:r>
              <a:rPr lang="en-US" sz="2400" dirty="0">
                <a:latin typeface="+mj-lt"/>
              </a:rPr>
              <a:t>≥6.0 and depths of hypocenters </a:t>
            </a:r>
            <a:r>
              <a:rPr lang="en-US" sz="2400" i="1" dirty="0">
                <a:latin typeface="+mj-lt"/>
              </a:rPr>
              <a:t>H</a:t>
            </a:r>
            <a:r>
              <a:rPr lang="en-US" sz="2400" dirty="0" smtClean="0">
                <a:latin typeface="+mj-lt"/>
              </a:rPr>
              <a:t>≤60 </a:t>
            </a:r>
            <a:r>
              <a:rPr lang="en-US" sz="2400" dirty="0">
                <a:latin typeface="+mj-lt"/>
              </a:rPr>
              <a:t>km</a:t>
            </a:r>
            <a:endParaRPr lang="ru-RU" sz="24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400" y="538580"/>
            <a:ext cx="8335316" cy="421017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 algn="ctr">
              <a:lnSpc>
                <a:spcPts val="2500"/>
              </a:lnSpc>
              <a:spcAft>
                <a:spcPts val="600"/>
              </a:spcAft>
            </a:pPr>
            <a:r>
              <a:rPr lang="en-US" sz="2400" b="1" dirty="0" smtClean="0">
                <a:latin typeface="+mj-lt"/>
              </a:rPr>
              <a:t>Forecast probabilities and volumes of alarm</a:t>
            </a:r>
            <a:endParaRPr lang="ru-RU" sz="24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8930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6780" y="668540"/>
            <a:ext cx="4948024" cy="564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1" y="767030"/>
            <a:ext cx="3360256" cy="4576001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 smtClean="0">
                <a:latin typeface="+mj-lt"/>
              </a:rPr>
              <a:t>Predictable earthquake epicenters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in </a:t>
            </a:r>
            <a:r>
              <a:rPr lang="ru-RU" sz="2400" dirty="0" smtClean="0">
                <a:latin typeface="+mj-lt"/>
              </a:rPr>
              <a:t>200</a:t>
            </a:r>
            <a:r>
              <a:rPr lang="en-US" sz="2400" dirty="0" smtClean="0">
                <a:latin typeface="+mj-lt"/>
              </a:rPr>
              <a:t>8</a:t>
            </a:r>
            <a:r>
              <a:rPr lang="ru-RU" sz="2400" dirty="0" smtClean="0">
                <a:latin typeface="+mj-lt"/>
              </a:rPr>
              <a:t>-201</a:t>
            </a:r>
            <a:r>
              <a:rPr lang="en-US" sz="2400" dirty="0" smtClean="0">
                <a:latin typeface="+mj-lt"/>
              </a:rPr>
              <a:t>6</a:t>
            </a:r>
            <a:r>
              <a:rPr lang="ru-RU" sz="2400" dirty="0" smtClean="0">
                <a:latin typeface="+mj-lt"/>
              </a:rPr>
              <a:t>. 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>
                <a:latin typeface="+mj-lt"/>
              </a:rPr>
              <a:t>The intensity of the fill tone decreases with increasing volume of the alarm, at which the epicenter is predicted</a:t>
            </a:r>
            <a:r>
              <a:rPr lang="ru-RU" sz="2400" dirty="0" smtClean="0">
                <a:latin typeface="+mj-lt"/>
              </a:rPr>
              <a:t>: 0.05, 0.1, 0,15, 0.2. 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>
                <a:latin typeface="+mj-lt"/>
              </a:rPr>
              <a:t>White color: the earthquake is predicted with an alarm volume of more than 0.2</a:t>
            </a:r>
            <a:r>
              <a:rPr lang="ru-RU" sz="2400" dirty="0" smtClean="0">
                <a:latin typeface="+mj-lt"/>
              </a:rPr>
              <a:t>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4400" y="514920"/>
            <a:ext cx="8335316" cy="2722502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80"/>
              </a:lnSpc>
              <a:spcAft>
                <a:spcPts val="600"/>
              </a:spcAft>
            </a:pPr>
            <a:r>
              <a:rPr lang="en-US" sz="2400" b="1" i="1" dirty="0" smtClean="0">
                <a:latin typeface="+mj-lt"/>
              </a:rPr>
              <a:t>Testing</a:t>
            </a:r>
            <a:endParaRPr lang="ru-RU" sz="2400" b="1" i="1" dirty="0" smtClean="0">
              <a:latin typeface="+mj-lt"/>
            </a:endParaRPr>
          </a:p>
          <a:p>
            <a:pPr>
              <a:lnSpc>
                <a:spcPts val="2580"/>
              </a:lnSpc>
              <a:spcAft>
                <a:spcPts val="600"/>
              </a:spcAft>
            </a:pPr>
            <a:endParaRPr lang="ru-RU" sz="2400" b="1" i="1" dirty="0" smtClean="0">
              <a:latin typeface="+mj-lt"/>
            </a:endParaRPr>
          </a:p>
          <a:p>
            <a:pPr>
              <a:lnSpc>
                <a:spcPts val="258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The frames </a:t>
            </a:r>
            <a:r>
              <a:rPr lang="en-US" sz="2400" dirty="0" smtClean="0">
                <a:latin typeface="+mj-lt"/>
              </a:rPr>
              <a:t>are taken with the interval of 34 days and 18 hours.</a:t>
            </a:r>
          </a:p>
          <a:p>
            <a:pPr>
              <a:lnSpc>
                <a:spcPts val="2580"/>
              </a:lnSpc>
              <a:spcAft>
                <a:spcPts val="600"/>
              </a:spcAft>
            </a:pPr>
            <a:endParaRPr lang="en-US" sz="2400" dirty="0" smtClean="0">
              <a:latin typeface="+mj-lt"/>
            </a:endParaRPr>
          </a:p>
          <a:p>
            <a:pPr>
              <a:lnSpc>
                <a:spcPts val="2580"/>
              </a:lnSpc>
              <a:spcAft>
                <a:spcPts val="600"/>
              </a:spcAft>
            </a:pPr>
            <a:r>
              <a:rPr lang="en-US" sz="2400" dirty="0" smtClean="0">
                <a:latin typeface="+mj-lt"/>
              </a:rPr>
              <a:t>Epicenters of earthqua</a:t>
            </a:r>
            <a:r>
              <a:rPr lang="en-US" sz="2400" i="1" dirty="0" smtClean="0">
                <a:latin typeface="+mj-lt"/>
              </a:rPr>
              <a:t>kes </a:t>
            </a:r>
            <a:r>
              <a:rPr lang="en-US" sz="2400" dirty="0" smtClean="0">
                <a:latin typeface="+mj-lt"/>
              </a:rPr>
              <a:t>are shown in the interval of 151 days.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8930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/>
          <p:nvPr/>
        </p:nvCxnSpPr>
        <p:spPr>
          <a:xfrm flipV="1">
            <a:off x="1240661" y="1436641"/>
            <a:ext cx="0" cy="3686879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49451" y="5123521"/>
            <a:ext cx="991210" cy="883314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1240661" y="5123520"/>
            <a:ext cx="2747939" cy="1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Пятно 1 14"/>
          <p:cNvSpPr/>
          <p:nvPr/>
        </p:nvSpPr>
        <p:spPr>
          <a:xfrm>
            <a:off x="1497612" y="5238735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ятно 1 15"/>
          <p:cNvSpPr/>
          <p:nvPr/>
        </p:nvSpPr>
        <p:spPr>
          <a:xfrm>
            <a:off x="3033813" y="2305190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ятно 1 16"/>
          <p:cNvSpPr/>
          <p:nvPr/>
        </p:nvSpPr>
        <p:spPr>
          <a:xfrm>
            <a:off x="863931" y="3587320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ятно 1 17"/>
          <p:cNvSpPr/>
          <p:nvPr/>
        </p:nvSpPr>
        <p:spPr>
          <a:xfrm>
            <a:off x="2361725" y="3798547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ятно 1 18"/>
          <p:cNvSpPr/>
          <p:nvPr/>
        </p:nvSpPr>
        <p:spPr>
          <a:xfrm>
            <a:off x="2016080" y="1882736"/>
            <a:ext cx="345645" cy="42245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479881" y="5661190"/>
            <a:ext cx="33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Y</a:t>
            </a:r>
            <a:endParaRPr lang="ru-RU" sz="2400" i="1" dirty="0">
              <a:latin typeface="+mj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988600" y="5123520"/>
            <a:ext cx="477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Georgia"/>
              </a:rPr>
              <a:t>X</a:t>
            </a:r>
            <a:endParaRPr lang="ru-RU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755807" y="1436640"/>
            <a:ext cx="33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t</a:t>
            </a:r>
            <a:endParaRPr lang="ru-RU" sz="2400" i="1" dirty="0">
              <a:latin typeface="+mj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206636" y="1897500"/>
            <a:ext cx="409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Georgia"/>
              </a:rPr>
              <a:t>Q</a:t>
            </a:r>
            <a:endParaRPr lang="ru-RU" i="1" dirty="0"/>
          </a:p>
        </p:txBody>
      </p:sp>
      <p:sp>
        <p:nvSpPr>
          <p:cNvPr id="60" name="Прямоугольник 59"/>
          <p:cNvSpPr/>
          <p:nvPr/>
        </p:nvSpPr>
        <p:spPr>
          <a:xfrm>
            <a:off x="556691" y="3203270"/>
            <a:ext cx="711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Georgia"/>
              </a:rPr>
              <a:t>Q-</a:t>
            </a:r>
            <a:r>
              <a:rPr lang="en-US" sz="2400" dirty="0" smtClean="0">
                <a:solidFill>
                  <a:prstClr val="black"/>
                </a:solidFill>
                <a:latin typeface="Georgia"/>
              </a:rPr>
              <a:t>2</a:t>
            </a:r>
            <a:endParaRPr lang="ru-RU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2668966" y="3778540"/>
            <a:ext cx="67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Georgia"/>
              </a:rPr>
              <a:t>Q-</a:t>
            </a:r>
            <a:r>
              <a:rPr lang="en-US" sz="2400" dirty="0" smtClean="0">
                <a:solidFill>
                  <a:prstClr val="black"/>
                </a:solidFill>
                <a:latin typeface="Georgia"/>
              </a:rPr>
              <a:t>1</a:t>
            </a:r>
            <a:endParaRPr lang="ru-RU" dirty="0"/>
          </a:p>
        </p:txBody>
      </p:sp>
      <p:cxnSp>
        <p:nvCxnSpPr>
          <p:cNvPr id="47" name="Прямая со стрелкой 46"/>
          <p:cNvCxnSpPr/>
          <p:nvPr/>
        </p:nvCxnSpPr>
        <p:spPr>
          <a:xfrm flipV="1">
            <a:off x="5171835" y="1436641"/>
            <a:ext cx="0" cy="3686879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5171835" y="5123520"/>
            <a:ext cx="2747939" cy="1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56700" y="1436640"/>
            <a:ext cx="56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f</a:t>
            </a:r>
            <a:r>
              <a:rPr lang="en-US" sz="2400" i="1" baseline="-25000" dirty="0" smtClean="0">
                <a:latin typeface="+mj-lt"/>
              </a:rPr>
              <a:t>i</a:t>
            </a:r>
            <a:endParaRPr lang="ru-RU" sz="2400" i="1" baseline="-25000" dirty="0">
              <a:latin typeface="+mj-lt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5434126" y="2089525"/>
            <a:ext cx="659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f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en-US" sz="2400" baseline="30000" dirty="0" smtClean="0">
                <a:latin typeface="+mj-lt"/>
              </a:rPr>
              <a:t>) </a:t>
            </a:r>
            <a:endParaRPr lang="ru-RU" sz="2400" i="1" dirty="0"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829100" y="5046710"/>
            <a:ext cx="56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latin typeface="+mj-lt"/>
              </a:rPr>
              <a:t>f</a:t>
            </a:r>
            <a:r>
              <a:rPr lang="en-US" sz="2400" i="1" baseline="-25000" dirty="0" err="1" smtClean="0">
                <a:latin typeface="+mj-lt"/>
              </a:rPr>
              <a:t>j</a:t>
            </a:r>
            <a:endParaRPr lang="ru-RU" sz="2400" i="1" baseline="-25000" dirty="0">
              <a:latin typeface="+mj-lt"/>
            </a:endParaRPr>
          </a:p>
        </p:txBody>
      </p:sp>
      <p:cxnSp>
        <p:nvCxnSpPr>
          <p:cNvPr id="67" name="Прямая со стрелкой 66"/>
          <p:cNvCxnSpPr/>
          <p:nvPr/>
        </p:nvCxnSpPr>
        <p:spPr>
          <a:xfrm flipV="1">
            <a:off x="5994655" y="1280999"/>
            <a:ext cx="0" cy="1038956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 flipV="1">
            <a:off x="6010201" y="2319954"/>
            <a:ext cx="1581155" cy="1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202226" y="2089525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6507026" y="2127930"/>
            <a:ext cx="104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6163821" y="1475045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6659426" y="1321425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6828739" y="1743880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76" name="TextBox 75"/>
          <p:cNvSpPr txBox="1"/>
          <p:nvPr/>
        </p:nvSpPr>
        <p:spPr>
          <a:xfrm>
            <a:off x="6586276" y="1590260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7207910" y="1574737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78" name="TextBox 77"/>
          <p:cNvSpPr txBox="1"/>
          <p:nvPr/>
        </p:nvSpPr>
        <p:spPr>
          <a:xfrm>
            <a:off x="5856581" y="2051120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•</a:t>
            </a:r>
            <a:endParaRPr lang="ru-RU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0" name="Прямоугольник 79"/>
          <p:cNvSpPr/>
          <p:nvPr/>
        </p:nvSpPr>
        <p:spPr>
          <a:xfrm>
            <a:off x="6167840" y="1667070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</a:t>
            </a:r>
            <a:endParaRPr lang="ru-RU" dirty="0"/>
          </a:p>
        </p:txBody>
      </p:sp>
      <p:sp>
        <p:nvSpPr>
          <p:cNvPr id="81" name="Прямоугольник 80"/>
          <p:cNvSpPr/>
          <p:nvPr/>
        </p:nvSpPr>
        <p:spPr>
          <a:xfrm>
            <a:off x="6321460" y="1935905"/>
            <a:ext cx="26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</a:t>
            </a:r>
            <a:endParaRPr lang="ru-RU" dirty="0"/>
          </a:p>
        </p:txBody>
      </p:sp>
      <p:sp>
        <p:nvSpPr>
          <p:cNvPr id="82" name="Прямоугольник 81"/>
          <p:cNvSpPr/>
          <p:nvPr/>
        </p:nvSpPr>
        <p:spPr>
          <a:xfrm>
            <a:off x="6663086" y="1859095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</a:t>
            </a:r>
            <a:endParaRPr lang="ru-RU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206245" y="3701730"/>
            <a:ext cx="800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f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ru-RU" sz="2400" i="1" baseline="30000" dirty="0" smtClean="0">
                <a:latin typeface="+mj-lt"/>
              </a:rPr>
              <a:t>-</a:t>
            </a:r>
            <a:r>
              <a:rPr lang="ru-RU" sz="2400" baseline="30000" dirty="0" smtClean="0">
                <a:latin typeface="+mj-lt"/>
              </a:rPr>
              <a:t>2</a:t>
            </a:r>
            <a:r>
              <a:rPr lang="en-US" sz="2400" baseline="30000" dirty="0" smtClean="0">
                <a:latin typeface="+mj-lt"/>
              </a:rPr>
              <a:t>) </a:t>
            </a:r>
            <a:endParaRPr lang="ru-RU" sz="2400" i="1" dirty="0">
              <a:latin typeface="+mj-lt"/>
            </a:endParaRPr>
          </a:p>
        </p:txBody>
      </p:sp>
      <p:cxnSp>
        <p:nvCxnSpPr>
          <p:cNvPr id="85" name="Прямая со стрелкой 84"/>
          <p:cNvCxnSpPr/>
          <p:nvPr/>
        </p:nvCxnSpPr>
        <p:spPr>
          <a:xfrm>
            <a:off x="6929390" y="3932161"/>
            <a:ext cx="578606" cy="804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775770" y="36633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•</a:t>
            </a:r>
            <a:endParaRPr lang="ru-RU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88" name="Прямая со стрелкой 87"/>
          <p:cNvCxnSpPr/>
          <p:nvPr/>
        </p:nvCxnSpPr>
        <p:spPr>
          <a:xfrm flipV="1">
            <a:off x="6923650" y="3433700"/>
            <a:ext cx="0" cy="448116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/>
          <p:cNvCxnSpPr/>
          <p:nvPr/>
        </p:nvCxnSpPr>
        <p:spPr>
          <a:xfrm>
            <a:off x="7313440" y="3126461"/>
            <a:ext cx="578606" cy="804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59820" y="28576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•</a:t>
            </a:r>
            <a:endParaRPr lang="ru-RU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6" name="Прямая со стрелкой 95"/>
          <p:cNvCxnSpPr/>
          <p:nvPr/>
        </p:nvCxnSpPr>
        <p:spPr>
          <a:xfrm flipV="1">
            <a:off x="7307700" y="2626390"/>
            <a:ext cx="0" cy="448116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Прямоугольник 99"/>
          <p:cNvSpPr/>
          <p:nvPr/>
        </p:nvSpPr>
        <p:spPr>
          <a:xfrm>
            <a:off x="6616539" y="2858430"/>
            <a:ext cx="774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f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ru-RU" sz="2400" i="1" baseline="30000" dirty="0" smtClean="0">
                <a:latin typeface="+mj-lt"/>
              </a:rPr>
              <a:t>-</a:t>
            </a:r>
            <a:r>
              <a:rPr lang="ru-RU" sz="2400" baseline="30000" dirty="0" smtClean="0">
                <a:latin typeface="+mj-lt"/>
              </a:rPr>
              <a:t>1</a:t>
            </a:r>
            <a:r>
              <a:rPr lang="en-US" sz="2400" baseline="30000" dirty="0" smtClean="0">
                <a:latin typeface="+mj-lt"/>
              </a:rPr>
              <a:t>) </a:t>
            </a:r>
            <a:endParaRPr lang="ru-RU" sz="2400" i="1" dirty="0">
              <a:latin typeface="+mj-l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008731" y="1705475"/>
            <a:ext cx="10374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 smtClean="0">
                <a:latin typeface="+mj-lt"/>
              </a:rPr>
              <a:t>Base </a:t>
            </a:r>
          </a:p>
          <a:p>
            <a:pPr>
              <a:lnSpc>
                <a:spcPts val="2300"/>
              </a:lnSpc>
            </a:pPr>
            <a:r>
              <a:rPr lang="en-US" sz="2400" dirty="0" smtClean="0">
                <a:latin typeface="+mj-lt"/>
              </a:rPr>
              <a:t>points</a:t>
            </a:r>
            <a:endParaRPr lang="ru-RU" sz="2400" dirty="0">
              <a:latin typeface="+mj-lt"/>
            </a:endParaRPr>
          </a:p>
        </p:txBody>
      </p:sp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1" y="464467"/>
            <a:ext cx="8640762" cy="7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>
              <a:lnSpc>
                <a:spcPts val="2500"/>
              </a:lnSpc>
            </a:pPr>
            <a:r>
              <a:rPr lang="en-US" sz="2400" b="1" dirty="0" smtClean="0">
                <a:latin typeface="+mj-lt"/>
              </a:rPr>
              <a:t>Step 2.    Order the precursors</a:t>
            </a:r>
          </a:p>
          <a:p>
            <a:pPr marL="0" indent="0" algn="ctr">
              <a:lnSpc>
                <a:spcPts val="2500"/>
              </a:lnSpc>
            </a:pPr>
            <a:r>
              <a:rPr lang="en-US" sz="2400" dirty="0" smtClean="0">
                <a:latin typeface="+mj-lt"/>
              </a:rPr>
              <a:t>(for example, so that </a:t>
            </a:r>
            <a:r>
              <a:rPr lang="en-US" sz="2400" i="1" dirty="0" smtClean="0">
                <a:latin typeface="+mj-lt"/>
              </a:rPr>
              <a:t>v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en-US" sz="2400" baseline="30000" dirty="0" smtClean="0">
                <a:latin typeface="+mj-lt"/>
              </a:rPr>
              <a:t>)</a:t>
            </a:r>
            <a:r>
              <a:rPr lang="ru-RU" sz="2400" b="1" dirty="0" smtClean="0">
                <a:latin typeface="+mj-lt"/>
              </a:rPr>
              <a:t>≤</a:t>
            </a:r>
            <a:r>
              <a:rPr lang="en-US" sz="2400" i="1" dirty="0" smtClean="0">
                <a:latin typeface="+mj-lt"/>
              </a:rPr>
              <a:t>v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Q-</a:t>
            </a:r>
            <a:r>
              <a:rPr lang="en-US" sz="2400" baseline="30000" dirty="0" smtClean="0">
                <a:latin typeface="+mj-lt"/>
              </a:rPr>
              <a:t>1)</a:t>
            </a:r>
            <a:r>
              <a:rPr lang="ru-RU" sz="2400" b="1" dirty="0" smtClean="0">
                <a:latin typeface="+mj-lt"/>
              </a:rPr>
              <a:t>≤</a:t>
            </a:r>
            <a:r>
              <a:rPr lang="en-US" sz="2400" dirty="0" smtClean="0">
                <a:latin typeface="+mj-lt"/>
              </a:rPr>
              <a:t> …</a:t>
            </a:r>
            <a:r>
              <a:rPr lang="en-US" sz="2400" i="1" dirty="0" smtClean="0">
                <a:latin typeface="+mj-lt"/>
              </a:rPr>
              <a:t>v</a:t>
            </a:r>
            <a:r>
              <a:rPr lang="en-US" sz="2400" baseline="30000" dirty="0" smtClean="0">
                <a:latin typeface="+mj-lt"/>
              </a:rPr>
              <a:t>(2)</a:t>
            </a:r>
            <a:r>
              <a:rPr lang="ru-RU" sz="2400" b="1" dirty="0" smtClean="0">
                <a:latin typeface="+mj-lt"/>
              </a:rPr>
              <a:t>≤</a:t>
            </a:r>
            <a:r>
              <a:rPr lang="en-US" sz="2400" i="1" dirty="0" smtClean="0">
                <a:latin typeface="+mj-lt"/>
              </a:rPr>
              <a:t>v</a:t>
            </a:r>
            <a:r>
              <a:rPr lang="en-US" sz="2400" baseline="30000" dirty="0" smtClean="0">
                <a:latin typeface="+mj-lt"/>
              </a:rPr>
              <a:t>(1)</a:t>
            </a:r>
            <a:r>
              <a:rPr lang="en-US" sz="2400" dirty="0" smtClean="0">
                <a:latin typeface="+mj-lt"/>
              </a:rPr>
              <a:t>)</a:t>
            </a:r>
            <a:endParaRPr lang="en-US" sz="2400" b="1" dirty="0">
              <a:latin typeface="+mj-lt"/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1843257" y="5483235"/>
            <a:ext cx="6586459" cy="75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>
              <a:lnSpc>
                <a:spcPts val="2600"/>
              </a:lnSpc>
            </a:pPr>
            <a:r>
              <a:rPr lang="en-US" sz="2400" dirty="0" smtClean="0">
                <a:latin typeface="+mj-lt"/>
              </a:rPr>
              <a:t>Following the </a:t>
            </a:r>
            <a:r>
              <a:rPr lang="en-US" sz="2400" i="1" dirty="0" smtClean="0">
                <a:latin typeface="+mj-lt"/>
              </a:rPr>
              <a:t>monotonicity condition</a:t>
            </a:r>
            <a:r>
              <a:rPr lang="en-US" sz="2400" dirty="0" smtClean="0">
                <a:latin typeface="+mj-lt"/>
              </a:rPr>
              <a:t>, the base points can be precursors of similar events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2905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Прямая со стрелкой 24"/>
          <p:cNvCxnSpPr/>
          <p:nvPr/>
        </p:nvCxnSpPr>
        <p:spPr>
          <a:xfrm flipV="1">
            <a:off x="5247744" y="2060895"/>
            <a:ext cx="0" cy="3686879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5247744" y="5747774"/>
            <a:ext cx="2747939" cy="1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34861" y="2127125"/>
            <a:ext cx="56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f</a:t>
            </a:r>
            <a:r>
              <a:rPr lang="en-US" sz="2400" i="1" baseline="-25000" dirty="0" smtClean="0">
                <a:latin typeface="+mj-lt"/>
              </a:rPr>
              <a:t>i</a:t>
            </a:r>
            <a:endParaRPr lang="ru-RU" sz="2400" i="1" baseline="-25000" dirty="0">
              <a:latin typeface="+mj-lt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5510035" y="2713779"/>
            <a:ext cx="659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f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en-US" sz="2400" baseline="30000" dirty="0" smtClean="0">
                <a:latin typeface="+mj-lt"/>
              </a:rPr>
              <a:t>) </a:t>
            </a:r>
            <a:endParaRPr lang="ru-RU" sz="2400" i="1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29100" y="5670964"/>
            <a:ext cx="56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latin typeface="+mj-lt"/>
              </a:rPr>
              <a:t>f</a:t>
            </a:r>
            <a:r>
              <a:rPr lang="en-US" sz="2400" i="1" baseline="-25000" dirty="0" err="1" smtClean="0">
                <a:latin typeface="+mj-lt"/>
              </a:rPr>
              <a:t>j</a:t>
            </a:r>
            <a:endParaRPr lang="ru-RU" sz="2400" i="1" baseline="-25000" dirty="0">
              <a:latin typeface="+mj-lt"/>
            </a:endParaRPr>
          </a:p>
        </p:txBody>
      </p:sp>
      <p:cxnSp>
        <p:nvCxnSpPr>
          <p:cNvPr id="42" name="Прямая со стрелкой 41"/>
          <p:cNvCxnSpPr/>
          <p:nvPr/>
        </p:nvCxnSpPr>
        <p:spPr>
          <a:xfrm flipV="1">
            <a:off x="6070564" y="1905253"/>
            <a:ext cx="0" cy="1038956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V="1">
            <a:off x="6086110" y="2944208"/>
            <a:ext cx="1581155" cy="1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78135" y="2713779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6582935" y="2752184"/>
            <a:ext cx="104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6239730" y="2099299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6735335" y="1945679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6904648" y="2368134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6662185" y="2214514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7320936" y="2176109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5932490" y="2675374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•</a:t>
            </a:r>
            <a:endParaRPr lang="ru-RU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6243749" y="2291324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</a:t>
            </a:r>
            <a:endParaRPr lang="ru-RU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6397369" y="2560159"/>
            <a:ext cx="26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</a:t>
            </a:r>
            <a:endParaRPr lang="ru-RU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6738995" y="2483349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</a:t>
            </a:r>
            <a:endParaRPr lang="ru-RU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6282154" y="4325984"/>
            <a:ext cx="800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f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ru-RU" sz="2400" i="1" baseline="30000" dirty="0" smtClean="0">
                <a:latin typeface="+mj-lt"/>
              </a:rPr>
              <a:t>-</a:t>
            </a:r>
            <a:r>
              <a:rPr lang="ru-RU" sz="2400" baseline="30000" dirty="0" smtClean="0">
                <a:latin typeface="+mj-lt"/>
              </a:rPr>
              <a:t>2</a:t>
            </a:r>
            <a:r>
              <a:rPr lang="en-US" sz="2400" baseline="30000" dirty="0" smtClean="0">
                <a:latin typeface="+mj-lt"/>
              </a:rPr>
              <a:t>) </a:t>
            </a:r>
            <a:endParaRPr lang="ru-RU" sz="2400" i="1" dirty="0">
              <a:latin typeface="+mj-lt"/>
            </a:endParaRPr>
          </a:p>
        </p:txBody>
      </p:sp>
      <p:cxnSp>
        <p:nvCxnSpPr>
          <p:cNvPr id="69" name="Прямая со стрелкой 68"/>
          <p:cNvCxnSpPr/>
          <p:nvPr/>
        </p:nvCxnSpPr>
        <p:spPr>
          <a:xfrm>
            <a:off x="7005299" y="4556415"/>
            <a:ext cx="578606" cy="804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851679" y="42875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•</a:t>
            </a:r>
            <a:endParaRPr lang="ru-RU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83" name="Прямая со стрелкой 82"/>
          <p:cNvCxnSpPr/>
          <p:nvPr/>
        </p:nvCxnSpPr>
        <p:spPr>
          <a:xfrm flipV="1">
            <a:off x="6999559" y="4057954"/>
            <a:ext cx="0" cy="448116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/>
          <p:cNvCxnSpPr/>
          <p:nvPr/>
        </p:nvCxnSpPr>
        <p:spPr>
          <a:xfrm>
            <a:off x="7389349" y="3750715"/>
            <a:ext cx="578606" cy="804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35729" y="34818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•</a:t>
            </a:r>
            <a:endParaRPr lang="ru-RU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0" name="Прямая со стрелкой 89"/>
          <p:cNvCxnSpPr/>
          <p:nvPr/>
        </p:nvCxnSpPr>
        <p:spPr>
          <a:xfrm flipV="1">
            <a:off x="7383609" y="3250644"/>
            <a:ext cx="0" cy="448116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>
            <a:off x="6692448" y="3482684"/>
            <a:ext cx="774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f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ru-RU" sz="2400" i="1" baseline="30000" dirty="0" smtClean="0">
                <a:latin typeface="+mj-lt"/>
              </a:rPr>
              <a:t>-</a:t>
            </a:r>
            <a:r>
              <a:rPr lang="ru-RU" sz="2400" baseline="30000" dirty="0" smtClean="0">
                <a:latin typeface="+mj-lt"/>
              </a:rPr>
              <a:t>1</a:t>
            </a:r>
            <a:r>
              <a:rPr lang="en-US" sz="2400" baseline="30000" dirty="0" smtClean="0">
                <a:latin typeface="+mj-lt"/>
              </a:rPr>
              <a:t>) </a:t>
            </a:r>
            <a:endParaRPr lang="ru-RU" sz="2400" i="1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86110" y="1743880"/>
            <a:ext cx="2630562" cy="1200329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square" rtlCol="0">
            <a:spAutoFit/>
          </a:bodyPr>
          <a:lstStyle/>
          <a:p>
            <a:endParaRPr lang="en-US" sz="2400" i="1" dirty="0" smtClean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         Q</a:t>
            </a:r>
          </a:p>
          <a:p>
            <a:endParaRPr lang="ru-RU" sz="2400" i="1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64152" y="2944208"/>
            <a:ext cx="1352520" cy="830997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endParaRPr lang="en-US" sz="2400" i="1" dirty="0" smtClean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    Q-</a:t>
            </a:r>
            <a:r>
              <a:rPr lang="en-US" sz="2400" dirty="0" smtClean="0">
                <a:latin typeface="+mj-lt"/>
              </a:rPr>
              <a:t>1</a:t>
            </a:r>
            <a:endParaRPr lang="ru-RU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99559" y="3727027"/>
            <a:ext cx="169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i="1" dirty="0" smtClean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         Q-</a:t>
            </a:r>
            <a:r>
              <a:rPr lang="en-US" sz="2400" dirty="0" smtClean="0">
                <a:latin typeface="+mj-lt"/>
              </a:rPr>
              <a:t>2</a:t>
            </a:r>
            <a:endParaRPr lang="ru-RU" sz="2400" dirty="0">
              <a:latin typeface="+mj-lt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6998225" y="2944209"/>
            <a:ext cx="365928" cy="161301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Прямоугольник 72"/>
          <p:cNvSpPr/>
          <p:nvPr/>
        </p:nvSpPr>
        <p:spPr>
          <a:xfrm>
            <a:off x="7364154" y="3751519"/>
            <a:ext cx="1372802" cy="80650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0" y="543646"/>
            <a:ext cx="8640763" cy="7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>
              <a:lnSpc>
                <a:spcPts val="2500"/>
              </a:lnSpc>
            </a:pPr>
            <a:r>
              <a:rPr lang="en-US" sz="2400" b="1" dirty="0" smtClean="0">
                <a:latin typeface="+mj-lt"/>
              </a:rPr>
              <a:t>Step 3</a:t>
            </a:r>
            <a:r>
              <a:rPr lang="en-US" sz="2400" b="1" dirty="0">
                <a:latin typeface="+mj-lt"/>
              </a:rPr>
              <a:t>.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Construct a forecast field in which events are </a:t>
            </a:r>
            <a:endParaRPr lang="en-US" sz="2400" b="1" dirty="0" smtClean="0">
              <a:latin typeface="+mj-lt"/>
            </a:endParaRPr>
          </a:p>
          <a:p>
            <a:pPr marL="0" indent="0">
              <a:lnSpc>
                <a:spcPts val="2500"/>
              </a:lnSpc>
            </a:pPr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     detected </a:t>
            </a:r>
            <a:r>
              <a:rPr lang="en-US" sz="2400" b="1" dirty="0">
                <a:latin typeface="+mj-lt"/>
              </a:rPr>
              <a:t>in a predetermined </a:t>
            </a:r>
            <a:r>
              <a:rPr lang="en-US" sz="2400" b="1" dirty="0" smtClean="0">
                <a:latin typeface="+mj-lt"/>
              </a:rPr>
              <a:t>sequence  </a:t>
            </a:r>
            <a:r>
              <a:rPr lang="en-US" sz="2400" b="1" i="1" dirty="0" smtClean="0">
                <a:latin typeface="+mj-lt"/>
              </a:rPr>
              <a:t>Q, Q</a:t>
            </a:r>
            <a:r>
              <a:rPr lang="en-US" sz="2400" b="1" dirty="0" smtClean="0">
                <a:latin typeface="+mj-lt"/>
              </a:rPr>
              <a:t>-1</a:t>
            </a:r>
            <a:r>
              <a:rPr lang="en-US" sz="2400" b="1" i="1" dirty="0" smtClean="0">
                <a:latin typeface="+mj-lt"/>
              </a:rPr>
              <a:t>, …, </a:t>
            </a:r>
            <a:r>
              <a:rPr lang="en-US" sz="2400" b="1" dirty="0" smtClean="0">
                <a:latin typeface="+mj-lt"/>
              </a:rPr>
              <a:t>1.</a:t>
            </a:r>
            <a:endParaRPr lang="en-US" sz="2400" b="1" dirty="0">
              <a:latin typeface="+mj-lt"/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95831" y="1469114"/>
            <a:ext cx="4760471" cy="47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630238" indent="-630238">
              <a:lnSpc>
                <a:spcPts val="2600"/>
              </a:lnSpc>
              <a:spcBef>
                <a:spcPts val="1200"/>
              </a:spcBef>
            </a:pPr>
            <a:r>
              <a:rPr lang="en-US" sz="2400" dirty="0" smtClean="0">
                <a:latin typeface="+mj-lt"/>
              </a:rPr>
              <a:t>3.1.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Assign </a:t>
            </a:r>
            <a:r>
              <a:rPr lang="en-US" sz="2400" dirty="0">
                <a:latin typeface="+mj-lt"/>
              </a:rPr>
              <a:t>the value "</a:t>
            </a:r>
            <a:r>
              <a:rPr lang="en-US" sz="2400" dirty="0">
                <a:latin typeface="Arial"/>
                <a:cs typeface="Arial"/>
              </a:rPr>
              <a:t>0</a:t>
            </a:r>
            <a:r>
              <a:rPr lang="en-US" sz="2400" dirty="0">
                <a:latin typeface="+mj-lt"/>
              </a:rPr>
              <a:t>" to all grid nodes of the </a:t>
            </a:r>
            <a:r>
              <a:rPr lang="en-US" sz="2400" dirty="0" smtClean="0">
                <a:latin typeface="+mj-lt"/>
              </a:rPr>
              <a:t>forecast </a:t>
            </a:r>
            <a:r>
              <a:rPr lang="en-US" sz="2400" dirty="0">
                <a:latin typeface="+mj-lt"/>
              </a:rPr>
              <a:t>field</a:t>
            </a:r>
            <a:r>
              <a:rPr lang="ru-RU" sz="2400" dirty="0">
                <a:latin typeface="+mj-lt"/>
              </a:rPr>
              <a:t>.</a:t>
            </a:r>
          </a:p>
          <a:p>
            <a:pPr marL="630238" indent="-630238">
              <a:lnSpc>
                <a:spcPts val="2300"/>
              </a:lnSpc>
              <a:spcBef>
                <a:spcPts val="600"/>
              </a:spcBef>
            </a:pPr>
            <a:r>
              <a:rPr lang="en-US" sz="2400" dirty="0" smtClean="0">
                <a:latin typeface="+mj-lt"/>
              </a:rPr>
              <a:t>3.2.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Replace the value “</a:t>
            </a:r>
            <a:r>
              <a:rPr lang="en-US" sz="2400" dirty="0" smtClean="0">
                <a:latin typeface="Arial"/>
                <a:cs typeface="Arial"/>
              </a:rPr>
              <a:t>0</a:t>
            </a:r>
            <a:r>
              <a:rPr lang="en-US" sz="2400" dirty="0" smtClean="0">
                <a:latin typeface="+mj-lt"/>
              </a:rPr>
              <a:t>” on </a:t>
            </a:r>
            <a:r>
              <a:rPr lang="en-US" sz="2400" dirty="0">
                <a:latin typeface="+mj-lt"/>
              </a:rPr>
              <a:t>“</a:t>
            </a:r>
            <a:r>
              <a:rPr lang="en-US" sz="2400" i="1" dirty="0">
                <a:latin typeface="+mj-lt"/>
              </a:rPr>
              <a:t>Q</a:t>
            </a:r>
            <a:r>
              <a:rPr lang="en-US" sz="2400" dirty="0">
                <a:latin typeface="+mj-lt"/>
              </a:rPr>
              <a:t>" </a:t>
            </a:r>
            <a:r>
              <a:rPr lang="en-US" sz="2400" dirty="0" smtClean="0">
                <a:latin typeface="+mj-lt"/>
              </a:rPr>
              <a:t>in </a:t>
            </a:r>
            <a:r>
              <a:rPr lang="en-US" sz="2400" dirty="0">
                <a:latin typeface="+mj-lt"/>
              </a:rPr>
              <a:t>the base nodes corresponding to the precursor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f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en-US" sz="2400" baseline="30000" dirty="0" smtClean="0">
                <a:latin typeface="+mj-lt"/>
              </a:rPr>
              <a:t>)</a:t>
            </a:r>
            <a:r>
              <a:rPr lang="ru-RU" sz="2400" dirty="0" smtClean="0">
                <a:latin typeface="+mj-lt"/>
              </a:rPr>
              <a:t>. </a:t>
            </a:r>
          </a:p>
          <a:p>
            <a:pPr marL="630238" indent="-630238">
              <a:lnSpc>
                <a:spcPts val="2300"/>
              </a:lnSpc>
              <a:spcBef>
                <a:spcPts val="600"/>
              </a:spcBef>
            </a:pPr>
            <a:r>
              <a:rPr lang="en-US" sz="2400" dirty="0" smtClean="0">
                <a:latin typeface="+mj-lt"/>
              </a:rPr>
              <a:t>3.3.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Replace </a:t>
            </a:r>
            <a:r>
              <a:rPr lang="en-US" sz="2400" dirty="0">
                <a:latin typeface="+mj-lt"/>
              </a:rPr>
              <a:t>the </a:t>
            </a:r>
            <a:r>
              <a:rPr lang="en-US" sz="2400" dirty="0" smtClean="0">
                <a:latin typeface="+mj-lt"/>
              </a:rPr>
              <a:t>value “</a:t>
            </a:r>
            <a:r>
              <a:rPr lang="en-US" sz="2400" dirty="0">
                <a:latin typeface="Arial"/>
                <a:cs typeface="Arial"/>
              </a:rPr>
              <a:t>0</a:t>
            </a:r>
            <a:r>
              <a:rPr lang="en-US" sz="2400" dirty="0" smtClean="0">
                <a:latin typeface="+mj-lt"/>
              </a:rPr>
              <a:t>” on “</a:t>
            </a:r>
            <a:r>
              <a:rPr lang="en-US" sz="2400" i="1" dirty="0">
                <a:latin typeface="+mj-lt"/>
              </a:rPr>
              <a:t>Q-</a:t>
            </a:r>
            <a:r>
              <a:rPr lang="en-US" sz="2400" i="1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” in </a:t>
            </a:r>
            <a:r>
              <a:rPr lang="en-US" sz="2400" dirty="0">
                <a:latin typeface="+mj-lt"/>
              </a:rPr>
              <a:t>the base nodes </a:t>
            </a:r>
            <a:r>
              <a:rPr lang="en-US" sz="2400" dirty="0" smtClean="0">
                <a:latin typeface="+mj-lt"/>
              </a:rPr>
              <a:t>corresponding </a:t>
            </a:r>
            <a:r>
              <a:rPr lang="en-US" sz="2400" dirty="0">
                <a:latin typeface="+mj-lt"/>
              </a:rPr>
              <a:t>to the precursor</a:t>
            </a:r>
            <a:r>
              <a:rPr lang="ru-RU" sz="2400" dirty="0">
                <a:latin typeface="+mj-lt"/>
              </a:rPr>
              <a:t> </a:t>
            </a:r>
            <a:r>
              <a:rPr lang="en-US" sz="2400" i="1" dirty="0">
                <a:latin typeface="+mj-lt"/>
              </a:rPr>
              <a:t>Q-1</a:t>
            </a:r>
            <a:r>
              <a:rPr lang="ru-RU" sz="2400" dirty="0">
                <a:latin typeface="+mj-lt"/>
              </a:rPr>
              <a:t>. </a:t>
            </a:r>
          </a:p>
          <a:p>
            <a:pPr marL="630238" indent="-630238">
              <a:lnSpc>
                <a:spcPts val="2300"/>
              </a:lnSpc>
              <a:spcBef>
                <a:spcPts val="600"/>
              </a:spcBef>
            </a:pPr>
            <a:r>
              <a:rPr lang="ru-RU" sz="2400" dirty="0" smtClean="0">
                <a:latin typeface="+mj-lt"/>
              </a:rPr>
              <a:t> </a:t>
            </a:r>
          </a:p>
          <a:p>
            <a:pPr marL="457200" indent="-457200" algn="ctr">
              <a:lnSpc>
                <a:spcPts val="2300"/>
              </a:lnSpc>
              <a:spcBef>
                <a:spcPts val="600"/>
              </a:spcBef>
            </a:pPr>
            <a:r>
              <a:rPr lang="ru-RU" sz="2400" dirty="0" smtClean="0">
                <a:latin typeface="+mj-lt"/>
              </a:rPr>
              <a:t>…..</a:t>
            </a:r>
          </a:p>
          <a:p>
            <a:pPr marL="457200" indent="-457200" algn="ctr">
              <a:lnSpc>
                <a:spcPts val="2300"/>
              </a:lnSpc>
              <a:spcBef>
                <a:spcPts val="600"/>
              </a:spcBef>
            </a:pPr>
            <a:r>
              <a:rPr lang="en-US" sz="2400" dirty="0">
                <a:latin typeface="+mj-lt"/>
              </a:rPr>
              <a:t>Further to the </a:t>
            </a:r>
            <a:r>
              <a:rPr lang="en-US" sz="2400" dirty="0" smtClean="0">
                <a:latin typeface="+mj-lt"/>
              </a:rPr>
              <a:t>precursor 1.</a:t>
            </a:r>
            <a:r>
              <a:rPr lang="ru-RU" sz="2400" dirty="0" smtClean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905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1" grpId="0"/>
      <p:bldP spid="64" grpId="0"/>
      <p:bldP spid="65" grpId="0"/>
      <p:bldP spid="66" grpId="0"/>
      <p:bldP spid="68" grpId="0"/>
      <p:bldP spid="79" grpId="0"/>
      <p:bldP spid="89" grpId="0"/>
      <p:bldP spid="59" grpId="0"/>
      <p:bldP spid="48" grpId="0" animBg="1"/>
      <p:bldP spid="49" grpId="0" animBg="1"/>
      <p:bldP spid="57" grpId="0"/>
      <p:bldP spid="72" grpId="0" animBg="1"/>
      <p:bldP spid="73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95831" y="478725"/>
            <a:ext cx="8386657" cy="45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ctr"/>
            <a:r>
              <a:rPr lang="en-US" sz="2400" b="1" i="1" dirty="0">
                <a:latin typeface="+mj-lt"/>
              </a:rPr>
              <a:t>Properties of the forecast field</a:t>
            </a:r>
            <a:endParaRPr lang="en-US" sz="2400" b="1" i="1" dirty="0" smtClean="0">
              <a:latin typeface="+mj-lt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9019" y="1023788"/>
            <a:ext cx="8463469" cy="72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>
              <a:lnSpc>
                <a:spcPts val="2480"/>
              </a:lnSpc>
              <a:spcBef>
                <a:spcPts val="600"/>
              </a:spcBef>
            </a:pPr>
            <a:r>
              <a:rPr lang="en-US" sz="2400" dirty="0">
                <a:latin typeface="+mj-lt"/>
              </a:rPr>
              <a:t>As the threshold </a:t>
            </a:r>
            <a:r>
              <a:rPr lang="el-GR" sz="2400" dirty="0" smtClean="0"/>
              <a:t>θ</a:t>
            </a:r>
            <a:r>
              <a:rPr lang="ru-RU" sz="2400" b="1" dirty="0" smtClean="0"/>
              <a:t> </a:t>
            </a:r>
            <a:r>
              <a:rPr lang="en-US" sz="2400" dirty="0" smtClean="0">
                <a:latin typeface="+mj-lt"/>
              </a:rPr>
              <a:t>is </a:t>
            </a:r>
            <a:r>
              <a:rPr lang="en-US" sz="2400" dirty="0">
                <a:latin typeface="+mj-lt"/>
              </a:rPr>
              <a:t>reduced, the forecast field sequentially detects events </a:t>
            </a:r>
            <a:r>
              <a:rPr lang="en-US" sz="2400" i="1" dirty="0" smtClean="0">
                <a:latin typeface="+mj-lt"/>
              </a:rPr>
              <a:t>Q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i="1" dirty="0" smtClean="0">
                <a:latin typeface="+mj-lt"/>
              </a:rPr>
              <a:t>Q</a:t>
            </a:r>
            <a:r>
              <a:rPr lang="en-US" sz="2400" dirty="0" smtClean="0">
                <a:latin typeface="+mj-lt"/>
              </a:rPr>
              <a:t>-1, </a:t>
            </a:r>
            <a:r>
              <a:rPr lang="en-US" sz="2400" i="1" dirty="0" smtClean="0">
                <a:latin typeface="+mj-lt"/>
              </a:rPr>
              <a:t>Q</a:t>
            </a:r>
            <a:r>
              <a:rPr lang="en-US" sz="2400" dirty="0" smtClean="0">
                <a:latin typeface="+mj-lt"/>
              </a:rPr>
              <a:t>-2 ..., 1.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421932" y="2485871"/>
            <a:ext cx="1716" cy="2945068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 flipH="1">
            <a:off x="5449163" y="5418815"/>
            <a:ext cx="2976518" cy="0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endCxn id="9" idx="0"/>
          </p:cNvCxnSpPr>
          <p:nvPr/>
        </p:nvCxnSpPr>
        <p:spPr>
          <a:xfrm flipV="1">
            <a:off x="5351056" y="2716301"/>
            <a:ext cx="2916088" cy="1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endCxn id="9" idx="0"/>
          </p:cNvCxnSpPr>
          <p:nvPr/>
        </p:nvCxnSpPr>
        <p:spPr>
          <a:xfrm flipV="1">
            <a:off x="8267143" y="2716301"/>
            <a:ext cx="1" cy="2823549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5423647" y="2705686"/>
            <a:ext cx="2843496" cy="2725243"/>
          </a:xfrm>
          <a:prstGeom prst="line">
            <a:avLst/>
          </a:prstGeom>
          <a:ln w="31750" cmpd="sng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423640" y="2716301"/>
            <a:ext cx="2843504" cy="2714634"/>
          </a:xfrm>
          <a:custGeom>
            <a:avLst/>
            <a:gdLst>
              <a:gd name="connsiteX0" fmla="*/ 4624317 w 4624317"/>
              <a:gd name="connsiteY0" fmla="*/ 0 h 4974609"/>
              <a:gd name="connsiteX1" fmla="*/ 1553570 w 4624317"/>
              <a:gd name="connsiteY1" fmla="*/ 477672 h 4974609"/>
              <a:gd name="connsiteX2" fmla="*/ 584579 w 4624317"/>
              <a:gd name="connsiteY2" fmla="*/ 1160060 h 4974609"/>
              <a:gd name="connsiteX3" fmla="*/ 257033 w 4624317"/>
              <a:gd name="connsiteY3" fmla="*/ 2538484 h 4974609"/>
              <a:gd name="connsiteX4" fmla="*/ 38669 w 4624317"/>
              <a:gd name="connsiteY4" fmla="*/ 4585648 h 4974609"/>
              <a:gd name="connsiteX5" fmla="*/ 25021 w 4624317"/>
              <a:gd name="connsiteY5" fmla="*/ 4872251 h 4974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4317" h="4974609">
                <a:moveTo>
                  <a:pt x="4624317" y="0"/>
                </a:moveTo>
                <a:cubicBezTo>
                  <a:pt x="3425588" y="142164"/>
                  <a:pt x="2226860" y="284329"/>
                  <a:pt x="1553570" y="477672"/>
                </a:cubicBezTo>
                <a:cubicBezTo>
                  <a:pt x="880280" y="671015"/>
                  <a:pt x="800668" y="816591"/>
                  <a:pt x="584579" y="1160060"/>
                </a:cubicBezTo>
                <a:cubicBezTo>
                  <a:pt x="368490" y="1503529"/>
                  <a:pt x="348018" y="1967553"/>
                  <a:pt x="257033" y="2538484"/>
                </a:cubicBezTo>
                <a:cubicBezTo>
                  <a:pt x="166048" y="3109415"/>
                  <a:pt x="77338" y="4196687"/>
                  <a:pt x="38669" y="4585648"/>
                </a:cubicBezTo>
                <a:cubicBezTo>
                  <a:pt x="0" y="4974609"/>
                  <a:pt x="12510" y="4923430"/>
                  <a:pt x="25021" y="4872251"/>
                </a:cubicBezTo>
              </a:path>
            </a:pathLst>
          </a:custGeom>
          <a:ln w="38100" cmpd="sng">
            <a:solidFill>
              <a:schemeClr val="tx2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460337" y="2422503"/>
            <a:ext cx="963366" cy="370608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000" b="1" i="1" dirty="0">
                <a:latin typeface="+mj-lt"/>
              </a:rPr>
              <a:t>U</a:t>
            </a:r>
            <a:r>
              <a:rPr lang="en-US" sz="2000" b="1" dirty="0">
                <a:latin typeface="+mj-lt"/>
              </a:rPr>
              <a:t>(</a:t>
            </a:r>
            <a:r>
              <a:rPr lang="el-GR" sz="2000" b="1" dirty="0">
                <a:latin typeface="+mj-lt"/>
              </a:rPr>
              <a:t>θ</a:t>
            </a:r>
            <a:r>
              <a:rPr lang="en-US" sz="2000" b="1" dirty="0" smtClean="0">
                <a:latin typeface="+mj-lt"/>
              </a:rPr>
              <a:t>)</a:t>
            </a:r>
            <a:endParaRPr lang="ru-RU" sz="2000" b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2620" y="5357564"/>
            <a:ext cx="1574605" cy="441140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000" b="1" i="1" dirty="0" smtClean="0">
                <a:latin typeface="+mj-lt"/>
              </a:rPr>
              <a:t>V</a:t>
            </a:r>
            <a:r>
              <a:rPr lang="ru-RU" sz="2000" b="1" dirty="0" smtClean="0">
                <a:latin typeface="+mj-lt"/>
              </a:rPr>
              <a:t>(</a:t>
            </a:r>
            <a:r>
              <a:rPr lang="en-US" sz="2000" b="1" dirty="0" smtClean="0">
                <a:latin typeface="+mj-lt"/>
              </a:rPr>
              <a:t>Q</a:t>
            </a:r>
            <a:r>
              <a:rPr lang="ru-RU" sz="2000" b="1" dirty="0" smtClean="0">
                <a:latin typeface="+mj-lt"/>
              </a:rPr>
              <a:t>)</a:t>
            </a:r>
            <a:r>
              <a:rPr lang="en-US" sz="2300" b="1" dirty="0" smtClean="0">
                <a:latin typeface="+mj-lt"/>
              </a:rPr>
              <a:t>=</a:t>
            </a:r>
            <a:r>
              <a:rPr lang="ru-RU" sz="2000" b="1" i="1" dirty="0" err="1">
                <a:latin typeface="+mj-lt"/>
              </a:rPr>
              <a:t>v</a:t>
            </a:r>
            <a:r>
              <a:rPr lang="ru-RU" sz="2000" b="1" baseline="30000" dirty="0">
                <a:latin typeface="+mj-lt"/>
              </a:rPr>
              <a:t>(</a:t>
            </a:r>
            <a:r>
              <a:rPr lang="en-US" sz="2000" b="1" i="1" baseline="30000" dirty="0">
                <a:latin typeface="+mj-lt"/>
              </a:rPr>
              <a:t>Q</a:t>
            </a:r>
            <a:r>
              <a:rPr lang="ru-RU" sz="2000" b="1" baseline="30000" dirty="0">
                <a:latin typeface="+mj-lt"/>
              </a:rPr>
              <a:t>)</a:t>
            </a:r>
            <a:endParaRPr lang="ru-RU" sz="23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4354" y="3627097"/>
            <a:ext cx="1712664" cy="394974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000" b="1" i="1" dirty="0" smtClean="0">
                <a:latin typeface="+mj-lt"/>
              </a:rPr>
              <a:t>U</a:t>
            </a:r>
            <a:r>
              <a:rPr lang="en-US" sz="2000" b="1" dirty="0" smtClean="0">
                <a:latin typeface="+mj-lt"/>
              </a:rPr>
              <a:t>(</a:t>
            </a:r>
            <a:r>
              <a:rPr lang="en-US" sz="2000" b="1" i="1" dirty="0">
                <a:latin typeface="+mj-lt"/>
              </a:rPr>
              <a:t>Q</a:t>
            </a:r>
            <a:r>
              <a:rPr lang="en-US" sz="2000" b="1" dirty="0">
                <a:latin typeface="+mj-lt"/>
              </a:rPr>
              <a:t>)=1/</a:t>
            </a:r>
            <a:r>
              <a:rPr lang="en-US" sz="2000" b="1" i="1" dirty="0">
                <a:latin typeface="+mj-lt"/>
              </a:rPr>
              <a:t>Q</a:t>
            </a:r>
            <a:endParaRPr lang="ru-RU" sz="2300" b="1" i="1" dirty="0">
              <a:latin typeface="+mj-lt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flipV="1">
            <a:off x="5617198" y="3868451"/>
            <a:ext cx="20645" cy="1562479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5421932" y="3928804"/>
            <a:ext cx="217221" cy="0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55039" y="2577228"/>
            <a:ext cx="321344" cy="441207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23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6713" y="5358325"/>
            <a:ext cx="321344" cy="441207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2300" b="1" dirty="0">
              <a:latin typeface="+mj-lt"/>
            </a:endParaRPr>
          </a:p>
        </p:txBody>
      </p:sp>
      <p:sp>
        <p:nvSpPr>
          <p:cNvPr id="18" name="Блок-схема: узел 43"/>
          <p:cNvSpPr/>
          <p:nvPr/>
        </p:nvSpPr>
        <p:spPr>
          <a:xfrm>
            <a:off x="5581678" y="3868451"/>
            <a:ext cx="112330" cy="11237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7604016" y="5031480"/>
            <a:ext cx="963366" cy="370608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000" b="1" i="1" dirty="0" smtClean="0">
                <a:latin typeface="+mj-lt"/>
              </a:rPr>
              <a:t>V</a:t>
            </a:r>
            <a:r>
              <a:rPr lang="en-US" sz="2000" b="1" dirty="0" smtClean="0">
                <a:latin typeface="+mj-lt"/>
              </a:rPr>
              <a:t>(</a:t>
            </a:r>
            <a:r>
              <a:rPr lang="el-GR" sz="2000" b="1" dirty="0">
                <a:latin typeface="+mj-lt"/>
              </a:rPr>
              <a:t>θ</a:t>
            </a:r>
            <a:r>
              <a:rPr lang="en-US" sz="2000" b="1" dirty="0" smtClean="0">
                <a:latin typeface="+mj-lt"/>
              </a:rPr>
              <a:t>)</a:t>
            </a:r>
            <a:endParaRPr lang="ru-RU" sz="2000" b="1" dirty="0">
              <a:latin typeface="+mj-lt"/>
            </a:endParaRP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21713" y="1922737"/>
            <a:ext cx="5181437" cy="311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40" tIns="43169" rIns="86340" bIns="43169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>
              <a:lnSpc>
                <a:spcPts val="2480"/>
              </a:lnSpc>
              <a:spcBef>
                <a:spcPts val="600"/>
              </a:spcBef>
            </a:pPr>
            <a:r>
              <a:rPr lang="en-US" sz="2400" dirty="0" smtClean="0">
                <a:latin typeface="+mj-lt"/>
              </a:rPr>
              <a:t>Versions of algorithm allow:</a:t>
            </a:r>
            <a:endParaRPr lang="en-US" sz="2400" dirty="0">
              <a:latin typeface="+mj-lt"/>
            </a:endParaRPr>
          </a:p>
          <a:p>
            <a:pPr marL="342900" indent="-342900">
              <a:lnSpc>
                <a:spcPts val="2480"/>
              </a:lnSpc>
              <a:spcBef>
                <a:spcPts val="600"/>
              </a:spcBef>
              <a:buFont typeface="Wingdings" charset="2"/>
              <a:buChar char="Ø"/>
            </a:pPr>
            <a:r>
              <a:rPr lang="en-US" sz="2400" dirty="0">
                <a:latin typeface="+mj-lt"/>
              </a:rPr>
              <a:t>Optimize the forecast field so </a:t>
            </a:r>
            <a:r>
              <a:rPr lang="en-US" sz="2400" dirty="0" smtClean="0">
                <a:latin typeface="+mj-lt"/>
              </a:rPr>
              <a:t>that when any </a:t>
            </a:r>
            <a:r>
              <a:rPr lang="en-US" sz="2400" dirty="0">
                <a:latin typeface="+mj-lt"/>
              </a:rPr>
              <a:t>next </a:t>
            </a:r>
            <a:r>
              <a:rPr lang="en-US" sz="2400" dirty="0" smtClean="0">
                <a:latin typeface="+mj-lt"/>
              </a:rPr>
              <a:t>event is detected, </a:t>
            </a:r>
            <a:r>
              <a:rPr lang="en-US" sz="2400" dirty="0">
                <a:latin typeface="+mj-lt"/>
              </a:rPr>
              <a:t>the alarm volume increases by the minimum </a:t>
            </a:r>
            <a:r>
              <a:rPr lang="en-US" sz="2400" dirty="0" smtClean="0">
                <a:latin typeface="+mj-lt"/>
              </a:rPr>
              <a:t>value.</a:t>
            </a:r>
            <a:endParaRPr lang="en-US" sz="2400" dirty="0">
              <a:latin typeface="+mj-lt"/>
            </a:endParaRPr>
          </a:p>
          <a:p>
            <a:pPr marL="342900" indent="-342900">
              <a:lnSpc>
                <a:spcPts val="2480"/>
              </a:lnSpc>
              <a:spcBef>
                <a:spcPts val="600"/>
              </a:spcBef>
              <a:buFont typeface="Wingdings" charset="2"/>
              <a:buChar char="Ø"/>
            </a:pPr>
            <a:r>
              <a:rPr lang="en-US" sz="2400" dirty="0">
                <a:latin typeface="+mj-lt"/>
              </a:rPr>
              <a:t>Optimize the forecast field so that it detects the maximum number of events with an alarm volume of not more than the specified value.</a:t>
            </a:r>
            <a:endParaRPr lang="en-US" sz="2400" b="1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36738" y="5210335"/>
            <a:ext cx="321344" cy="441207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23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2905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642" y="537676"/>
            <a:ext cx="8295480" cy="4043011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pPr algn="ctr">
              <a:lnSpc>
                <a:spcPts val="2600"/>
              </a:lnSpc>
              <a:spcAft>
                <a:spcPts val="1200"/>
              </a:spcAft>
            </a:pPr>
            <a:r>
              <a:rPr lang="en-US" sz="2800" b="1" dirty="0">
                <a:latin typeface="+mj-lt"/>
              </a:rPr>
              <a:t> </a:t>
            </a:r>
            <a:r>
              <a:rPr lang="ru-RU" sz="2800" b="1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. Technology</a:t>
            </a:r>
          </a:p>
          <a:p>
            <a:pPr algn="ctr">
              <a:lnSpc>
                <a:spcPts val="2600"/>
              </a:lnSpc>
              <a:spcAft>
                <a:spcPts val="1200"/>
              </a:spcAft>
            </a:pPr>
            <a:endParaRPr lang="en-US" sz="2800" b="1" dirty="0">
              <a:latin typeface="+mj-lt"/>
            </a:endParaRPr>
          </a:p>
          <a:p>
            <a:pPr>
              <a:lnSpc>
                <a:spcPts val="26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The technology combines two levels of data analysis</a:t>
            </a:r>
            <a:r>
              <a:rPr lang="en-US" sz="2400" dirty="0" smtClean="0">
                <a:latin typeface="+mj-lt"/>
              </a:rPr>
              <a:t>:</a:t>
            </a:r>
          </a:p>
          <a:p>
            <a:pPr marL="457200" indent="-457200">
              <a:lnSpc>
                <a:spcPts val="2600"/>
              </a:lnSpc>
              <a:spcAft>
                <a:spcPts val="1200"/>
              </a:spcAft>
              <a:buAutoNum type="arabicPeriod"/>
            </a:pPr>
            <a:r>
              <a:rPr lang="en-US" sz="2400" i="1" dirty="0" smtClean="0">
                <a:latin typeface="+mj-lt"/>
              </a:rPr>
              <a:t>The </a:t>
            </a:r>
            <a:r>
              <a:rPr lang="en-US" sz="2400" i="1" dirty="0">
                <a:latin typeface="+mj-lt"/>
              </a:rPr>
              <a:t>first level</a:t>
            </a:r>
            <a:r>
              <a:rPr lang="en-US" sz="2400" dirty="0">
                <a:latin typeface="+mj-lt"/>
              </a:rPr>
              <a:t> supports automatic data analysis with an intuitive </a:t>
            </a:r>
            <a:r>
              <a:rPr lang="en-US" sz="2400" dirty="0" smtClean="0">
                <a:latin typeface="+mj-lt"/>
              </a:rPr>
              <a:t>understandable interface </a:t>
            </a:r>
            <a:r>
              <a:rPr lang="en-US" sz="2400" dirty="0">
                <a:latin typeface="+mj-lt"/>
              </a:rPr>
              <a:t>and visual presentation of the results, available to a wide class of </a:t>
            </a:r>
            <a:r>
              <a:rPr lang="en-US" sz="2400" dirty="0" smtClean="0">
                <a:latin typeface="+mj-lt"/>
              </a:rPr>
              <a:t>users</a:t>
            </a:r>
            <a:r>
              <a:rPr lang="ru-RU" sz="2400" dirty="0" smtClean="0">
                <a:latin typeface="+mj-lt"/>
              </a:rPr>
              <a:t>.</a:t>
            </a:r>
            <a:endParaRPr lang="en-US" sz="2400" dirty="0" smtClean="0">
              <a:latin typeface="+mj-lt"/>
            </a:endParaRPr>
          </a:p>
          <a:p>
            <a:pPr marL="457200" indent="-457200">
              <a:lnSpc>
                <a:spcPts val="2600"/>
              </a:lnSpc>
              <a:spcAft>
                <a:spcPts val="1200"/>
              </a:spcAft>
              <a:buAutoNum type="arabicPeriod"/>
            </a:pPr>
            <a:r>
              <a:rPr lang="en-US" sz="2400" i="1" dirty="0" smtClean="0">
                <a:latin typeface="+mj-lt"/>
              </a:rPr>
              <a:t>The </a:t>
            </a:r>
            <a:r>
              <a:rPr lang="en-US" sz="2400" i="1" dirty="0">
                <a:latin typeface="+mj-lt"/>
              </a:rPr>
              <a:t>second level </a:t>
            </a:r>
            <a:r>
              <a:rPr lang="en-US" sz="2400" dirty="0">
                <a:latin typeface="+mj-lt"/>
              </a:rPr>
              <a:t>is designed for detailed analysis of hypotheses, which </a:t>
            </a:r>
            <a:r>
              <a:rPr lang="en-US" sz="2400" dirty="0" smtClean="0">
                <a:latin typeface="+mj-lt"/>
              </a:rPr>
              <a:t>an </a:t>
            </a:r>
            <a:r>
              <a:rPr lang="en-US" sz="2400" dirty="0">
                <a:latin typeface="+mj-lt"/>
              </a:rPr>
              <a:t>expert could formulate at the first level.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351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32043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83" tIns="43192" rIns="86383" bIns="43192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8195" name="Прямоугольник 1"/>
          <p:cNvSpPr>
            <a:spLocks noChangeArrowheads="1"/>
          </p:cNvSpPr>
          <p:nvPr/>
        </p:nvSpPr>
        <p:spPr bwMode="auto">
          <a:xfrm>
            <a:off x="121916" y="449254"/>
            <a:ext cx="8640763" cy="563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83" tIns="43192" rIns="86383" bIns="431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 dirty="0">
                <a:latin typeface="+mj-lt"/>
              </a:rPr>
              <a:t>The technology has been </a:t>
            </a:r>
            <a:r>
              <a:rPr lang="en-US" sz="2400" dirty="0" smtClean="0">
                <a:latin typeface="+mj-lt"/>
              </a:rPr>
              <a:t>tested </a:t>
            </a:r>
            <a:r>
              <a:rPr lang="en-US" sz="2400" dirty="0">
                <a:latin typeface="+mj-lt"/>
              </a:rPr>
              <a:t>on two our web-platforms</a:t>
            </a:r>
            <a:r>
              <a:rPr lang="ru-RU" sz="2400" dirty="0" smtClean="0">
                <a:latin typeface="+mj-lt"/>
              </a:rPr>
              <a:t>:</a:t>
            </a:r>
            <a:endParaRPr lang="ru-RU" sz="2400" dirty="0">
              <a:latin typeface="+mj-lt"/>
            </a:endParaRPr>
          </a:p>
          <a:p>
            <a:pPr>
              <a:lnSpc>
                <a:spcPts val="2500"/>
              </a:lnSpc>
              <a:spcBef>
                <a:spcPts val="1800"/>
              </a:spcBef>
            </a:pPr>
            <a:r>
              <a:rPr lang="ru-RU" sz="2400" dirty="0" smtClean="0">
                <a:latin typeface="+mj-lt"/>
              </a:rPr>
              <a:t>1</a:t>
            </a:r>
            <a:r>
              <a:rPr lang="ru-RU" sz="2400" dirty="0">
                <a:latin typeface="+mj-lt"/>
              </a:rPr>
              <a:t>. </a:t>
            </a:r>
            <a:r>
              <a:rPr lang="en-US" sz="2400" dirty="0">
                <a:latin typeface="+mj-lt"/>
              </a:rPr>
              <a:t>The platform for monitoring </a:t>
            </a:r>
            <a:r>
              <a:rPr lang="en-US" sz="2400" dirty="0" smtClean="0">
                <a:latin typeface="+mj-lt"/>
              </a:rPr>
              <a:t>of </a:t>
            </a:r>
            <a:r>
              <a:rPr lang="en-US" sz="2400" dirty="0">
                <a:latin typeface="+mj-lt"/>
              </a:rPr>
              <a:t>seismic </a:t>
            </a:r>
            <a:r>
              <a:rPr lang="en-US" sz="2400" dirty="0" smtClean="0">
                <a:latin typeface="+mj-lt"/>
              </a:rPr>
              <a:t>activity fields</a:t>
            </a:r>
            <a:endParaRPr lang="en-US" sz="2400" dirty="0">
              <a:latin typeface="+mj-lt"/>
            </a:endParaRPr>
          </a:p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en-US" sz="2400" dirty="0" smtClean="0">
                <a:latin typeface="+mj-lt"/>
              </a:rPr>
              <a:t>(in cooperation with  </a:t>
            </a:r>
            <a:r>
              <a:rPr lang="en-US" sz="2400" dirty="0">
                <a:latin typeface="+mj-lt"/>
              </a:rPr>
              <a:t>Kamchatka Branch of Geophysical Survey, </a:t>
            </a:r>
            <a:r>
              <a:rPr lang="en-US" sz="2400" dirty="0" smtClean="0">
                <a:latin typeface="+mj-lt"/>
              </a:rPr>
              <a:t>RAS)</a:t>
            </a:r>
            <a:endParaRPr lang="ru-RU" sz="2400" b="1" dirty="0">
              <a:latin typeface="+mj-lt"/>
            </a:endParaRPr>
          </a:p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ru-RU" sz="2400" dirty="0">
                <a:latin typeface="+mj-lt"/>
              </a:rPr>
              <a:t>	</a:t>
            </a:r>
            <a:r>
              <a:rPr lang="ru-RU" sz="2400" dirty="0" smtClean="0">
                <a:latin typeface="+mj-lt"/>
              </a:rPr>
              <a:t>    </a:t>
            </a:r>
            <a:r>
              <a:rPr lang="en-US" sz="2400" dirty="0" smtClean="0">
                <a:latin typeface="+mj-lt"/>
              </a:rPr>
              <a:t>IITP RAS: </a:t>
            </a:r>
            <a:r>
              <a:rPr lang="ru-RU" sz="2400" dirty="0" smtClean="0">
                <a:latin typeface="+mj-lt"/>
              </a:rPr>
              <a:t>  </a:t>
            </a:r>
            <a:r>
              <a:rPr lang="en-US" sz="2400" dirty="0">
                <a:latin typeface="+mj-lt"/>
              </a:rPr>
              <a:t>	</a:t>
            </a:r>
            <a:endParaRPr lang="ru-RU" sz="2400" dirty="0">
              <a:latin typeface="+mj-lt"/>
            </a:endParaRPr>
          </a:p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ru-RU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		</a:t>
            </a:r>
            <a:r>
              <a:rPr lang="en-US" sz="2400" b="1" u="sng" dirty="0">
                <a:solidFill>
                  <a:srgbClr val="2B05CB"/>
                </a:solidFill>
                <a:latin typeface="+mj-lt"/>
                <a:cs typeface="Times New Roman" pitchFamily="18" charset="0"/>
              </a:rPr>
              <a:t>http://distcomp.ru/geo/2/</a:t>
            </a:r>
            <a:r>
              <a:rPr lang="en-US" sz="2400" dirty="0">
                <a:latin typeface="+mj-lt"/>
              </a:rPr>
              <a:t>, </a:t>
            </a:r>
          </a:p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en-US" sz="2400" b="1" dirty="0">
                <a:solidFill>
                  <a:srgbClr val="2B05CB"/>
                </a:solidFill>
                <a:latin typeface="+mj-lt"/>
                <a:cs typeface="Times New Roman" pitchFamily="18" charset="0"/>
              </a:rPr>
              <a:t>		</a:t>
            </a:r>
            <a:r>
              <a:rPr lang="en-US" sz="2400" b="1" u="sng" dirty="0">
                <a:solidFill>
                  <a:srgbClr val="2B05CB"/>
                </a:solidFill>
                <a:latin typeface="+mj-lt"/>
                <a:cs typeface="Times New Roman" pitchFamily="18" charset="0"/>
              </a:rPr>
              <a:t>http://distcomp.ru/geo/3</a:t>
            </a:r>
            <a:r>
              <a:rPr lang="en-US" sz="2400" b="1" u="sng" dirty="0" smtClean="0">
                <a:solidFill>
                  <a:srgbClr val="2B05CB"/>
                </a:solidFill>
                <a:latin typeface="+mj-lt"/>
                <a:cs typeface="Times New Roman" pitchFamily="18" charset="0"/>
              </a:rPr>
              <a:t>/</a:t>
            </a:r>
            <a:r>
              <a:rPr lang="ru-RU" sz="2400" b="1" dirty="0" smtClean="0">
                <a:latin typeface="+mj-lt"/>
                <a:cs typeface="Times New Roman" pitchFamily="18" charset="0"/>
              </a:rPr>
              <a:t>.</a:t>
            </a:r>
          </a:p>
          <a:p>
            <a:pPr marL="1790550" indent="-1790550">
              <a:lnSpc>
                <a:spcPts val="2500"/>
              </a:lnSpc>
              <a:spcBef>
                <a:spcPts val="600"/>
              </a:spcBef>
              <a:tabLst>
                <a:tab pos="895274" algn="l"/>
              </a:tabLst>
            </a:pPr>
            <a:r>
              <a:rPr lang="ru-RU" sz="2400" dirty="0" smtClean="0">
                <a:latin typeface="+mj-lt"/>
              </a:rPr>
              <a:t>	    </a:t>
            </a:r>
            <a:r>
              <a:rPr lang="en-US" sz="2400" dirty="0" smtClean="0">
                <a:latin typeface="+mj-lt"/>
              </a:rPr>
              <a:t>Kamchatka Branch of GS, RAS:</a:t>
            </a:r>
            <a:r>
              <a:rPr lang="ru-RU" sz="2400" dirty="0" smtClean="0">
                <a:latin typeface="+mj-lt"/>
              </a:rPr>
              <a:t>	            		</a:t>
            </a:r>
            <a:r>
              <a:rPr lang="en-US" sz="2400" dirty="0" smtClean="0">
                <a:latin typeface="+mj-lt"/>
              </a:rPr>
              <a:t>   </a:t>
            </a:r>
            <a:r>
              <a:rPr lang="en-US" sz="2400" b="1" u="sng" dirty="0" smtClean="0">
                <a:solidFill>
                  <a:srgbClr val="2B05CB"/>
                </a:solidFill>
                <a:latin typeface="+mj-lt"/>
                <a:cs typeface="Times New Roman" pitchFamily="18" charset="0"/>
              </a:rPr>
              <a:t>http://</a:t>
            </a:r>
            <a:r>
              <a:rPr lang="en-US" sz="2400" b="1" u="sng" dirty="0" err="1" smtClean="0">
                <a:solidFill>
                  <a:srgbClr val="2B05CB"/>
                </a:solidFill>
                <a:latin typeface="+mj-lt"/>
                <a:cs typeface="Times New Roman" pitchFamily="18" charset="0"/>
              </a:rPr>
              <a:t>saltlab.emsd.ru</a:t>
            </a:r>
            <a:r>
              <a:rPr lang="en-US" sz="2400" b="1" u="sng" dirty="0" smtClean="0">
                <a:solidFill>
                  <a:srgbClr val="2B05CB"/>
                </a:solidFill>
                <a:latin typeface="+mj-lt"/>
                <a:cs typeface="Times New Roman" pitchFamily="18" charset="0"/>
              </a:rPr>
              <a:t>/server2/</a:t>
            </a:r>
            <a:r>
              <a:rPr lang="en-US" sz="2400" dirty="0" smtClean="0">
                <a:latin typeface="+mj-lt"/>
              </a:rPr>
              <a:t>,</a:t>
            </a:r>
            <a:endParaRPr lang="ru-RU" sz="2400" dirty="0" smtClean="0">
              <a:latin typeface="+mj-lt"/>
            </a:endParaRPr>
          </a:p>
          <a:p>
            <a:pPr marL="1790550" indent="-1790550">
              <a:lnSpc>
                <a:spcPts val="2500"/>
              </a:lnSpc>
              <a:spcBef>
                <a:spcPts val="600"/>
              </a:spcBef>
              <a:tabLst>
                <a:tab pos="1885791" algn="l"/>
              </a:tabLst>
            </a:pPr>
            <a:r>
              <a:rPr lang="ru-RU" sz="2400" b="1" dirty="0">
                <a:solidFill>
                  <a:srgbClr val="2B05CB"/>
                </a:solidFill>
                <a:latin typeface="+mj-lt"/>
              </a:rPr>
              <a:t>	</a:t>
            </a:r>
            <a:r>
              <a:rPr lang="en-US" sz="2400" b="1" dirty="0" smtClean="0">
                <a:solidFill>
                  <a:srgbClr val="2B05CB"/>
                </a:solidFill>
                <a:latin typeface="+mj-lt"/>
              </a:rPr>
              <a:t>h</a:t>
            </a:r>
            <a:r>
              <a:rPr lang="en-US" sz="2400" b="1" u="sng" dirty="0" smtClean="0">
                <a:solidFill>
                  <a:srgbClr val="2B05CB"/>
                </a:solidFill>
                <a:latin typeface="+mj-lt"/>
                <a:cs typeface="Times New Roman" pitchFamily="18" charset="0"/>
              </a:rPr>
              <a:t>ttp</a:t>
            </a:r>
            <a:r>
              <a:rPr lang="en-US" sz="2400" b="1" u="sng" dirty="0">
                <a:solidFill>
                  <a:srgbClr val="2B05CB"/>
                </a:solidFill>
                <a:latin typeface="+mj-lt"/>
                <a:cs typeface="Times New Roman" pitchFamily="18" charset="0"/>
              </a:rPr>
              <a:t>://saltlab.emsd.ru/server3</a:t>
            </a:r>
            <a:r>
              <a:rPr lang="en-US" sz="2400" b="1" u="sng" dirty="0" smtClean="0">
                <a:solidFill>
                  <a:srgbClr val="2B05CB"/>
                </a:solidFill>
                <a:latin typeface="+mj-lt"/>
                <a:cs typeface="Times New Roman" pitchFamily="18" charset="0"/>
              </a:rPr>
              <a:t>/</a:t>
            </a:r>
            <a:r>
              <a:rPr lang="en-US" sz="2400" b="1" dirty="0" smtClean="0">
                <a:latin typeface="+mj-lt"/>
                <a:cs typeface="Times New Roman" pitchFamily="18" charset="0"/>
              </a:rPr>
              <a:t>.</a:t>
            </a:r>
            <a:endParaRPr lang="en-US" sz="2400" b="1" dirty="0">
              <a:latin typeface="+mj-lt"/>
              <a:cs typeface="Times New Roman" pitchFamily="18" charset="0"/>
            </a:endParaRPr>
          </a:p>
          <a:p>
            <a:pPr>
              <a:lnSpc>
                <a:spcPts val="2500"/>
              </a:lnSpc>
              <a:spcBef>
                <a:spcPts val="1800"/>
              </a:spcBef>
              <a:tabLst>
                <a:tab pos="1885791" algn="l"/>
              </a:tabLst>
            </a:pPr>
            <a:r>
              <a:rPr lang="en-US" sz="2400" dirty="0">
                <a:latin typeface="+mj-lt"/>
                <a:cs typeface="Times New Roman" pitchFamily="18" charset="0"/>
              </a:rPr>
              <a:t>2</a:t>
            </a:r>
            <a:r>
              <a:rPr lang="ru-RU" sz="2400" dirty="0">
                <a:latin typeface="+mj-lt"/>
                <a:cs typeface="Times New Roman" pitchFamily="18" charset="0"/>
              </a:rPr>
              <a:t>.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The </a:t>
            </a:r>
            <a:r>
              <a:rPr lang="en-US" sz="2400" dirty="0" err="1" smtClean="0">
                <a:latin typeface="+mj-lt"/>
                <a:cs typeface="Times New Roman" pitchFamily="18" charset="0"/>
              </a:rPr>
              <a:t>paltform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for </a:t>
            </a:r>
            <a:r>
              <a:rPr lang="en-US" sz="2400" dirty="0">
                <a:latin typeface="+mj-lt"/>
              </a:rPr>
              <a:t>monitoring and analysis of th</a:t>
            </a:r>
            <a:r>
              <a:rPr lang="en-US" sz="2400" dirty="0">
                <a:latin typeface="+mj-lt"/>
                <a:cs typeface="Times New Roman" pitchFamily="18" charset="0"/>
              </a:rPr>
              <a:t>e situation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in the Arctic (in cooperation with </a:t>
            </a:r>
            <a:r>
              <a:rPr lang="ru-RU" sz="2400" dirty="0" err="1" smtClean="0">
                <a:latin typeface="+mj-lt"/>
              </a:rPr>
              <a:t>Hydrometeorological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Centre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of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 smtClean="0">
                <a:latin typeface="+mj-lt"/>
              </a:rPr>
              <a:t>Russia</a:t>
            </a:r>
            <a:r>
              <a:rPr lang="en-US" sz="2400" dirty="0" smtClean="0">
                <a:latin typeface="+mj-lt"/>
              </a:rPr>
              <a:t> and </a:t>
            </a:r>
            <a:r>
              <a:rPr lang="ru-RU" sz="2400" dirty="0" err="1" smtClean="0">
                <a:latin typeface="+mj-lt"/>
              </a:rPr>
              <a:t>Zubov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State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Oceanographic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 smtClean="0">
                <a:latin typeface="+mj-lt"/>
              </a:rPr>
              <a:t>Institute</a:t>
            </a:r>
            <a:r>
              <a:rPr lang="ru-RU" sz="2400" dirty="0" smtClean="0">
                <a:latin typeface="+mj-lt"/>
              </a:rPr>
              <a:t>)</a:t>
            </a:r>
            <a:endParaRPr lang="ru-RU" sz="2400" dirty="0">
              <a:latin typeface="+mj-lt"/>
              <a:cs typeface="Times New Roman" pitchFamily="18" charset="0"/>
            </a:endParaRPr>
          </a:p>
          <a:p>
            <a:pPr marL="1790550" indent="-1790550">
              <a:lnSpc>
                <a:spcPts val="2500"/>
              </a:lnSpc>
              <a:spcBef>
                <a:spcPts val="600"/>
              </a:spcBef>
              <a:tabLst>
                <a:tab pos="1885791" algn="l"/>
              </a:tabLst>
            </a:pPr>
            <a:r>
              <a:rPr lang="ru-RU" sz="2400" b="1" dirty="0">
                <a:solidFill>
                  <a:srgbClr val="2B05CB"/>
                </a:solidFill>
                <a:latin typeface="+mj-lt"/>
              </a:rPr>
              <a:t>                        </a:t>
            </a:r>
            <a:r>
              <a:rPr lang="ru-RU" sz="2400" b="1" u="sng" dirty="0">
                <a:solidFill>
                  <a:srgbClr val="2B05CB"/>
                </a:solidFill>
                <a:latin typeface="+mj-lt"/>
              </a:rPr>
              <a:t>http://distcomp.ru/geo/</a:t>
            </a:r>
            <a:r>
              <a:rPr lang="ru-RU" sz="2400" b="1" u="sng" dirty="0" err="1">
                <a:solidFill>
                  <a:srgbClr val="2B05CB"/>
                </a:solidFill>
                <a:latin typeface="+mj-lt"/>
              </a:rPr>
              <a:t>arctic</a:t>
            </a:r>
            <a:r>
              <a:rPr lang="ru-RU" sz="2400" b="1" u="sng" dirty="0" smtClean="0">
                <a:solidFill>
                  <a:srgbClr val="2B05CB"/>
                </a:solidFill>
                <a:latin typeface="+mj-lt"/>
              </a:rPr>
              <a:t>/</a:t>
            </a:r>
            <a:r>
              <a:rPr lang="ru-RU" sz="2400" b="1" dirty="0" smtClean="0">
                <a:solidFill>
                  <a:srgbClr val="000000"/>
                </a:solidFill>
                <a:latin typeface="+mj-lt"/>
              </a:rPr>
              <a:t>.</a:t>
            </a:r>
            <a:endParaRPr lang="ru-RU" sz="24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1058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835" y="490206"/>
            <a:ext cx="8447581" cy="5227888"/>
          </a:xfrm>
          <a:prstGeom prst="rect">
            <a:avLst/>
          </a:prstGeom>
          <a:noFill/>
        </p:spPr>
        <p:txBody>
          <a:bodyPr wrap="square" lIns="91403" tIns="45701" rIns="91403" bIns="45701" rtlCol="0">
            <a:spAutoFit/>
          </a:bodyPr>
          <a:lstStyle/>
          <a:p>
            <a:pPr algn="ctr">
              <a:lnSpc>
                <a:spcPts val="2600"/>
              </a:lnSpc>
              <a:spcAft>
                <a:spcPts val="1200"/>
              </a:spcAft>
            </a:pPr>
            <a:r>
              <a:rPr lang="ru-RU" sz="2800" b="1" dirty="0" smtClean="0">
                <a:latin typeface="+mj-lt"/>
              </a:rPr>
              <a:t>3. </a:t>
            </a:r>
            <a:r>
              <a:rPr lang="en-US" sz="2800" b="1" dirty="0" smtClean="0">
                <a:latin typeface="+mj-lt"/>
              </a:rPr>
              <a:t>Platform </a:t>
            </a:r>
            <a:r>
              <a:rPr lang="ru-RU" sz="2800" dirty="0" smtClean="0">
                <a:latin typeface="+mj-lt"/>
              </a:rPr>
              <a:t>(</a:t>
            </a:r>
            <a:r>
              <a:rPr lang="en-US" sz="2800" u="sng" dirty="0">
                <a:solidFill>
                  <a:srgbClr val="2B05CB"/>
                </a:solidFill>
                <a:latin typeface="+mj-lt"/>
              </a:rPr>
              <a:t>http</a:t>
            </a:r>
            <a:r>
              <a:rPr lang="ru-RU" sz="2800" u="sng" dirty="0">
                <a:solidFill>
                  <a:srgbClr val="2B05CB"/>
                </a:solidFill>
                <a:latin typeface="+mj-lt"/>
              </a:rPr>
              <a:t>://</a:t>
            </a:r>
            <a:r>
              <a:rPr lang="en-US" sz="2800" u="sng" dirty="0" err="1">
                <a:solidFill>
                  <a:srgbClr val="2B05CB"/>
                </a:solidFill>
                <a:latin typeface="+mj-lt"/>
              </a:rPr>
              <a:t>distcomp</a:t>
            </a:r>
            <a:r>
              <a:rPr lang="ru-RU" sz="2800" u="sng" dirty="0">
                <a:solidFill>
                  <a:srgbClr val="2B05CB"/>
                </a:solidFill>
                <a:latin typeface="+mj-lt"/>
              </a:rPr>
              <a:t>.</a:t>
            </a:r>
            <a:r>
              <a:rPr lang="en-US" sz="2800" u="sng" dirty="0" err="1">
                <a:solidFill>
                  <a:srgbClr val="2B05CB"/>
                </a:solidFill>
                <a:latin typeface="+mj-lt"/>
              </a:rPr>
              <a:t>ru</a:t>
            </a:r>
            <a:r>
              <a:rPr lang="ru-RU" sz="2800" u="sng" dirty="0">
                <a:solidFill>
                  <a:srgbClr val="2B05CB"/>
                </a:solidFill>
                <a:latin typeface="+mj-lt"/>
              </a:rPr>
              <a:t>/</a:t>
            </a:r>
            <a:r>
              <a:rPr lang="en-US" sz="2800" u="sng" dirty="0">
                <a:solidFill>
                  <a:srgbClr val="2B05CB"/>
                </a:solidFill>
                <a:latin typeface="+mj-lt"/>
              </a:rPr>
              <a:t>geo</a:t>
            </a:r>
            <a:r>
              <a:rPr lang="ru-RU" sz="2800" u="sng" dirty="0">
                <a:solidFill>
                  <a:srgbClr val="2B05CB"/>
                </a:solidFill>
                <a:latin typeface="+mj-lt"/>
              </a:rPr>
              <a:t>/</a:t>
            </a:r>
            <a:r>
              <a:rPr lang="en-US" sz="2800" u="sng" dirty="0">
                <a:solidFill>
                  <a:srgbClr val="2B05CB"/>
                </a:solidFill>
                <a:latin typeface="+mj-lt"/>
              </a:rPr>
              <a:t>prognosis</a:t>
            </a:r>
            <a:r>
              <a:rPr lang="en-US" sz="2800" u="sng" dirty="0">
                <a:latin typeface="+mj-lt"/>
              </a:rPr>
              <a:t>)</a:t>
            </a:r>
            <a:endParaRPr lang="ru-RU" sz="2800" dirty="0" smtClean="0">
              <a:latin typeface="+mj-lt"/>
            </a:endParaRPr>
          </a:p>
          <a:p>
            <a:pPr>
              <a:lnSpc>
                <a:spcPts val="2600"/>
              </a:lnSpc>
              <a:spcAft>
                <a:spcPts val="1200"/>
              </a:spcAft>
            </a:pPr>
            <a:r>
              <a:rPr lang="en-US" sz="2400" dirty="0" err="1" smtClean="0">
                <a:latin typeface="+mj-lt"/>
              </a:rPr>
              <a:t>Ther</a:t>
            </a:r>
            <a:r>
              <a:rPr lang="en-US" sz="2400" dirty="0" smtClean="0">
                <a:latin typeface="+mj-lt"/>
              </a:rPr>
              <a:t> platform consists of 2 Web-GISs</a:t>
            </a:r>
            <a:r>
              <a:rPr lang="ru-RU" sz="2400" dirty="0" smtClean="0">
                <a:latin typeface="+mj-lt"/>
              </a:rPr>
              <a:t>: </a:t>
            </a:r>
          </a:p>
          <a:p>
            <a:pPr>
              <a:lnSpc>
                <a:spcPts val="2600"/>
              </a:lnSpc>
              <a:spcAft>
                <a:spcPts val="1200"/>
              </a:spcAft>
            </a:pPr>
            <a:r>
              <a:rPr lang="en-US" sz="2400" b="1" dirty="0" smtClean="0">
                <a:latin typeface="+mj-lt"/>
              </a:rPr>
              <a:t>GIS </a:t>
            </a:r>
            <a:r>
              <a:rPr lang="en-US" sz="2400" b="1" dirty="0" err="1" smtClean="0">
                <a:latin typeface="+mj-lt"/>
              </a:rPr>
              <a:t>GeoPrognosis</a:t>
            </a:r>
            <a:r>
              <a:rPr lang="en-US" sz="2400" b="1" dirty="0" smtClean="0">
                <a:latin typeface="+mj-lt"/>
              </a:rPr>
              <a:t>.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It is realized in thin-client-server architecture. It operates </a:t>
            </a:r>
            <a:r>
              <a:rPr lang="en-US" sz="2400" dirty="0" smtClean="0">
                <a:latin typeface="+mj-lt"/>
              </a:rPr>
              <a:t>automatically, </a:t>
            </a:r>
            <a:r>
              <a:rPr lang="en-US" sz="2400" dirty="0">
                <a:latin typeface="+mj-lt"/>
              </a:rPr>
              <a:t>provides simplified and </a:t>
            </a:r>
            <a:r>
              <a:rPr lang="en-US" sz="2400" dirty="0" smtClean="0">
                <a:latin typeface="+mj-lt"/>
              </a:rPr>
              <a:t>analysis </a:t>
            </a:r>
            <a:r>
              <a:rPr lang="en-US" sz="2400" dirty="0">
                <a:latin typeface="+mj-lt"/>
              </a:rPr>
              <a:t>of the seismic </a:t>
            </a:r>
            <a:r>
              <a:rPr lang="en-US" sz="2400" dirty="0" smtClean="0">
                <a:latin typeface="+mj-lt"/>
              </a:rPr>
              <a:t>process and represents the results in geographical context of </a:t>
            </a:r>
            <a:r>
              <a:rPr lang="ru-RU" sz="2400" dirty="0" err="1" smtClean="0">
                <a:latin typeface="+mj-lt"/>
              </a:rPr>
              <a:t>Google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dirty="0" err="1" smtClean="0">
                <a:latin typeface="+mj-lt"/>
              </a:rPr>
              <a:t>Maps</a:t>
            </a:r>
            <a:r>
              <a:rPr lang="ru-RU" sz="2400" dirty="0" smtClean="0">
                <a:latin typeface="+mj-lt"/>
              </a:rPr>
              <a:t> API.</a:t>
            </a:r>
          </a:p>
          <a:p>
            <a:pPr>
              <a:lnSpc>
                <a:spcPts val="2600"/>
              </a:lnSpc>
              <a:spcAft>
                <a:spcPts val="1200"/>
              </a:spcAft>
            </a:pPr>
            <a:r>
              <a:rPr lang="en-US" sz="2400" b="1" dirty="0" smtClean="0">
                <a:latin typeface="+mj-lt"/>
              </a:rPr>
              <a:t>GIS </a:t>
            </a:r>
            <a:r>
              <a:rPr lang="en-US" sz="2400" b="1" dirty="0" err="1" smtClean="0">
                <a:latin typeface="+mj-lt"/>
              </a:rPr>
              <a:t>GeoTime</a:t>
            </a:r>
            <a:r>
              <a:rPr lang="en-US" sz="2400" b="1" dirty="0" smtClean="0">
                <a:latin typeface="+mj-lt"/>
              </a:rPr>
              <a:t> 3.</a:t>
            </a:r>
            <a:r>
              <a:rPr lang="en-US" sz="2400" dirty="0" smtClean="0">
                <a:latin typeface="+mj-lt"/>
              </a:rPr>
              <a:t> It is </a:t>
            </a:r>
            <a:r>
              <a:rPr lang="en-US" sz="2400" dirty="0">
                <a:latin typeface="+mj-lt"/>
              </a:rPr>
              <a:t>realized in thick Java-based client-server </a:t>
            </a:r>
            <a:r>
              <a:rPr lang="en-US" sz="2400" dirty="0" smtClean="0">
                <a:latin typeface="+mj-lt"/>
              </a:rPr>
              <a:t>architecture</a:t>
            </a:r>
            <a:r>
              <a:rPr lang="ru-RU" sz="2400" dirty="0" smtClean="0">
                <a:latin typeface="+mj-lt"/>
              </a:rPr>
              <a:t> (</a:t>
            </a:r>
            <a:r>
              <a:rPr lang="ru-RU" sz="2400" u="sng" dirty="0" smtClean="0">
                <a:solidFill>
                  <a:srgbClr val="2B05CB"/>
                </a:solidFill>
                <a:latin typeface="+mj-lt"/>
              </a:rPr>
              <a:t>http://www.geo.iitp.ru/GT3/</a:t>
            </a:r>
            <a:r>
              <a:rPr lang="ru-RU" sz="2400" dirty="0" smtClean="0">
                <a:latin typeface="+mj-lt"/>
              </a:rPr>
              <a:t>)</a:t>
            </a:r>
            <a:r>
              <a:rPr lang="en-US" sz="2400" dirty="0" smtClean="0">
                <a:latin typeface="+mj-lt"/>
              </a:rPr>
              <a:t>. It is a </a:t>
            </a:r>
            <a:r>
              <a:rPr lang="en-US" sz="2400" dirty="0">
                <a:latin typeface="+mj-lt"/>
              </a:rPr>
              <a:t>multi-functional system focused on analysis of spatio-temporal environmental </a:t>
            </a:r>
            <a:r>
              <a:rPr lang="en-US" sz="2400" dirty="0" smtClean="0">
                <a:latin typeface="+mj-lt"/>
              </a:rPr>
              <a:t>processes.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It is launched from the GIS </a:t>
            </a:r>
            <a:r>
              <a:rPr lang="en-US" sz="2400" dirty="0" err="1">
                <a:latin typeface="+mj-lt"/>
              </a:rPr>
              <a:t>GeoPrognosis</a:t>
            </a:r>
            <a:r>
              <a:rPr lang="en-US" sz="2400" dirty="0">
                <a:latin typeface="+mj-lt"/>
              </a:rPr>
              <a:t> page with data that is used for automatic forecasting. The user can enter additional data from remote and local servers. GIS supports the joint processing </a:t>
            </a:r>
            <a:r>
              <a:rPr lang="en-US" sz="2400" dirty="0" smtClean="0">
                <a:latin typeface="+mj-lt"/>
              </a:rPr>
              <a:t>of </a:t>
            </a:r>
            <a:r>
              <a:rPr lang="en-US" sz="2400" dirty="0">
                <a:latin typeface="+mj-lt"/>
              </a:rPr>
              <a:t>2D, 3D, </a:t>
            </a:r>
            <a:r>
              <a:rPr lang="en-US" sz="2400" dirty="0" smtClean="0">
                <a:latin typeface="+mj-lt"/>
              </a:rPr>
              <a:t>4D data in </a:t>
            </a:r>
            <a:r>
              <a:rPr lang="en-US" sz="2400" dirty="0">
                <a:latin typeface="+mj-lt"/>
              </a:rPr>
              <a:t>vector and grid </a:t>
            </a:r>
            <a:r>
              <a:rPr lang="en-US" sz="2400" dirty="0" smtClean="0">
                <a:latin typeface="+mj-lt"/>
              </a:rPr>
              <a:t>formats.</a:t>
            </a:r>
            <a:endParaRPr lang="ru-RU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1665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4661" y="433548"/>
            <a:ext cx="8556102" cy="5845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ja-JP" sz="2800" b="1" dirty="0" smtClean="0">
                <a:latin typeface="+mj-lt"/>
              </a:rPr>
              <a:t>Preface</a:t>
            </a:r>
            <a:endParaRPr lang="ru-RU" altLang="ja-JP" sz="2400" b="1" dirty="0" smtClean="0">
              <a:latin typeface="+mj-lt"/>
            </a:endParaRP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b="1" i="1" dirty="0">
                <a:latin typeface="+mj-lt"/>
              </a:rPr>
              <a:t>Possible sources of data</a:t>
            </a:r>
            <a:r>
              <a:rPr lang="en-US" sz="2400" b="1" dirty="0" smtClean="0">
                <a:latin typeface="+mj-lt"/>
              </a:rPr>
              <a:t>:</a:t>
            </a:r>
            <a:endParaRPr lang="en-US" sz="2400" b="1" dirty="0">
              <a:latin typeface="+mj-lt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Ø"/>
            </a:pPr>
            <a:r>
              <a:rPr lang="en-US" sz="2400" dirty="0">
                <a:latin typeface="+mj-lt"/>
              </a:rPr>
              <a:t>Instrumental online observations.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Ø"/>
            </a:pPr>
            <a:r>
              <a:rPr lang="en-US" sz="2400" dirty="0">
                <a:latin typeface="+mj-lt"/>
              </a:rPr>
              <a:t>H</a:t>
            </a:r>
            <a:r>
              <a:rPr lang="en-US" sz="2400" dirty="0" smtClean="0">
                <a:latin typeface="+mj-lt"/>
              </a:rPr>
              <a:t>istorical </a:t>
            </a:r>
            <a:r>
              <a:rPr lang="en-US" sz="2400" dirty="0">
                <a:latin typeface="+mj-lt"/>
              </a:rPr>
              <a:t>seismicity.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Ø"/>
            </a:pPr>
            <a:r>
              <a:rPr lang="en-US" sz="2400" dirty="0">
                <a:latin typeface="+mj-lt"/>
              </a:rPr>
              <a:t>P</a:t>
            </a:r>
            <a:r>
              <a:rPr lang="en-US" sz="2400" dirty="0" smtClean="0">
                <a:latin typeface="+mj-lt"/>
              </a:rPr>
              <a:t>roperties </a:t>
            </a:r>
            <a:r>
              <a:rPr lang="en-US" sz="2400" dirty="0">
                <a:latin typeface="+mj-lt"/>
              </a:rPr>
              <a:t>of the geological environment.</a:t>
            </a:r>
            <a:endParaRPr lang="ru-RU" sz="2400" dirty="0">
              <a:latin typeface="+mj-lt"/>
            </a:endParaRP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b="1" i="1" dirty="0">
                <a:latin typeface="+mj-lt"/>
              </a:rPr>
              <a:t>Data types</a:t>
            </a:r>
            <a:r>
              <a:rPr lang="en-US" sz="2400" b="1" dirty="0">
                <a:latin typeface="+mj-lt"/>
              </a:rPr>
              <a:t>:</a:t>
            </a:r>
          </a:p>
          <a:p>
            <a:pPr marL="342900" indent="-342900">
              <a:lnSpc>
                <a:spcPts val="25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400" dirty="0">
                <a:latin typeface="+mj-lt"/>
              </a:rPr>
              <a:t>Marked point fields (catalogs of earthquakes).</a:t>
            </a:r>
          </a:p>
          <a:p>
            <a:pPr marL="342900" indent="-342900">
              <a:lnSpc>
                <a:spcPts val="25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400" dirty="0">
                <a:latin typeface="+mj-lt"/>
              </a:rPr>
              <a:t>Time series.</a:t>
            </a:r>
          </a:p>
          <a:p>
            <a:pPr marL="342900" indent="-342900">
              <a:lnSpc>
                <a:spcPts val="25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400" dirty="0">
                <a:latin typeface="+mj-lt"/>
              </a:rPr>
              <a:t>Earth Remote Sensing raster </a:t>
            </a:r>
            <a:r>
              <a:rPr lang="en-US" sz="2400" dirty="0" smtClean="0">
                <a:latin typeface="+mj-lt"/>
              </a:rPr>
              <a:t>data.</a:t>
            </a:r>
            <a:endParaRPr lang="en-US" sz="2400" dirty="0">
              <a:latin typeface="+mj-lt"/>
            </a:endParaRPr>
          </a:p>
          <a:p>
            <a:pPr marL="342900" indent="-342900">
              <a:lnSpc>
                <a:spcPts val="25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400" dirty="0">
                <a:latin typeface="+mj-lt"/>
              </a:rPr>
              <a:t>Digital geological and geophysical maps</a:t>
            </a:r>
            <a:r>
              <a:rPr lang="en-US" sz="2400" dirty="0" smtClean="0">
                <a:latin typeface="+mj-lt"/>
              </a:rPr>
              <a:t>.</a:t>
            </a:r>
          </a:p>
          <a:p>
            <a:pPr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b="1" i="1" dirty="0">
                <a:latin typeface="+mj-lt"/>
              </a:rPr>
              <a:t>Factors for a successful forecast</a:t>
            </a:r>
            <a:r>
              <a:rPr lang="en-US" sz="2400" b="1" dirty="0">
                <a:latin typeface="+mj-lt"/>
              </a:rPr>
              <a:t>:</a:t>
            </a:r>
          </a:p>
          <a:p>
            <a:pPr marL="342900" indent="-34290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dirty="0">
                <a:latin typeface="+mj-lt"/>
              </a:rPr>
              <a:t>Completeness of the forecast objects description.</a:t>
            </a:r>
          </a:p>
          <a:p>
            <a:pPr marL="342900" indent="-34290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dirty="0">
                <a:latin typeface="+mj-lt"/>
              </a:rPr>
              <a:t>Joint processing of all object's properties.</a:t>
            </a:r>
          </a:p>
          <a:p>
            <a:pPr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>
                <a:latin typeface="+mj-lt"/>
              </a:rPr>
              <a:t>For joint processing, the system converts all types of data into </a:t>
            </a:r>
            <a:r>
              <a:rPr lang="en-US" sz="2400" b="1" i="1" dirty="0">
                <a:latin typeface="+mj-lt"/>
              </a:rPr>
              <a:t>grid fields</a:t>
            </a:r>
            <a:r>
              <a:rPr lang="en-US" sz="2400" dirty="0">
                <a:latin typeface="+mj-lt"/>
              </a:rPr>
              <a:t>.</a:t>
            </a:r>
          </a:p>
          <a:p>
            <a:pPr>
              <a:lnSpc>
                <a:spcPts val="2500"/>
              </a:lnSpc>
              <a:spcBef>
                <a:spcPts val="0"/>
              </a:spcBef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43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03" name="Прямая соединительная линия 94"/>
          <p:cNvSpPr>
            <a:spLocks/>
          </p:cNvSpPr>
          <p:nvPr/>
        </p:nvSpPr>
        <p:spPr bwMode="auto">
          <a:xfrm flipH="1" flipV="1">
            <a:off x="3050183" y="1668727"/>
            <a:ext cx="0" cy="1530316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83" name="Прямая соединительная линия 117"/>
          <p:cNvSpPr>
            <a:spLocks/>
          </p:cNvSpPr>
          <p:nvPr/>
        </p:nvSpPr>
        <p:spPr bwMode="auto">
          <a:xfrm>
            <a:off x="1271907" y="4431172"/>
            <a:ext cx="834702" cy="0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88" name="Прямая соединительная линия 113"/>
          <p:cNvSpPr>
            <a:spLocks/>
          </p:cNvSpPr>
          <p:nvPr/>
        </p:nvSpPr>
        <p:spPr bwMode="auto">
          <a:xfrm>
            <a:off x="1239328" y="3813954"/>
            <a:ext cx="867278" cy="0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82" name="Прямоугольник 118"/>
          <p:cNvSpPr>
            <a:spLocks/>
          </p:cNvSpPr>
          <p:nvPr/>
        </p:nvSpPr>
        <p:spPr bwMode="auto">
          <a:xfrm>
            <a:off x="805942" y="4140717"/>
            <a:ext cx="538548" cy="1336438"/>
          </a:xfrm>
          <a:prstGeom prst="rect">
            <a:avLst/>
          </a:prstGeom>
          <a:solidFill>
            <a:srgbClr val="FFFFFF"/>
          </a:solidFill>
          <a:ln w="15875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86390" tIns="43196" rIns="86390" bIns="43196" numCol="1" anchor="ctr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85" name="Прямоугольник 116"/>
          <p:cNvSpPr>
            <a:spLocks noChangeArrowheads="1"/>
          </p:cNvSpPr>
          <p:nvPr/>
        </p:nvSpPr>
        <p:spPr bwMode="auto">
          <a:xfrm>
            <a:off x="733356" y="3487192"/>
            <a:ext cx="538547" cy="1154902"/>
          </a:xfrm>
          <a:prstGeom prst="rect">
            <a:avLst/>
          </a:prstGeom>
          <a:solidFill>
            <a:srgbClr val="FFFFFF"/>
          </a:solidFill>
          <a:ln w="15875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86390" tIns="43196" rIns="86390" bIns="43196" numCol="1" anchor="ctr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90" name="Прямоугольник 112"/>
          <p:cNvSpPr>
            <a:spLocks/>
          </p:cNvSpPr>
          <p:nvPr/>
        </p:nvSpPr>
        <p:spPr bwMode="auto">
          <a:xfrm>
            <a:off x="805942" y="2615828"/>
            <a:ext cx="538548" cy="1016595"/>
          </a:xfrm>
          <a:prstGeom prst="rect">
            <a:avLst/>
          </a:prstGeom>
          <a:solidFill>
            <a:srgbClr val="FFFFFF"/>
          </a:solidFill>
          <a:ln w="15875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86390" tIns="43196" rIns="86390" bIns="43196" numCol="1" anchor="ctr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201" name="Прямоугольник 101"/>
          <p:cNvSpPr>
            <a:spLocks/>
          </p:cNvSpPr>
          <p:nvPr/>
        </p:nvSpPr>
        <p:spPr bwMode="auto">
          <a:xfrm>
            <a:off x="691242" y="1610404"/>
            <a:ext cx="538547" cy="1186959"/>
          </a:xfrm>
          <a:prstGeom prst="rect">
            <a:avLst/>
          </a:prstGeom>
          <a:solidFill>
            <a:srgbClr val="FFFFFF"/>
          </a:solidFill>
          <a:ln w="15875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86390" tIns="43196" rIns="86390" bIns="43196" numCol="1" anchor="ctr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1455099" y="1108631"/>
            <a:ext cx="6131508" cy="4296846"/>
          </a:xfrm>
          <a:prstGeom prst="rect">
            <a:avLst/>
          </a:prstGeom>
          <a:solidFill>
            <a:schemeClr val="tx2">
              <a:lumMod val="60000"/>
              <a:lumOff val="40000"/>
              <a:alpha val="5000"/>
            </a:schemeClr>
          </a:solidFill>
          <a:ln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90" tIns="43196" rIns="86390" bIns="43196" rtlCol="0" anchor="ctr"/>
          <a:lstStyle/>
          <a:p>
            <a:pPr algn="ctr"/>
            <a:endParaRPr lang="ru-RU" dirty="0"/>
          </a:p>
        </p:txBody>
      </p:sp>
      <p:sp>
        <p:nvSpPr>
          <p:cNvPr id="49189" name="Прямая соединительная линия 114"/>
          <p:cNvSpPr>
            <a:spLocks/>
          </p:cNvSpPr>
          <p:nvPr/>
        </p:nvSpPr>
        <p:spPr bwMode="auto">
          <a:xfrm>
            <a:off x="5249631" y="3196736"/>
            <a:ext cx="885324" cy="0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92" name="Прямая соединительная линия 109"/>
          <p:cNvSpPr>
            <a:spLocks/>
          </p:cNvSpPr>
          <p:nvPr/>
        </p:nvSpPr>
        <p:spPr bwMode="auto">
          <a:xfrm>
            <a:off x="5094554" y="4285945"/>
            <a:ext cx="1051638" cy="0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0" y="-182115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9194" name="Прямоугольник 106"/>
          <p:cNvSpPr>
            <a:spLocks/>
          </p:cNvSpPr>
          <p:nvPr/>
        </p:nvSpPr>
        <p:spPr bwMode="auto">
          <a:xfrm>
            <a:off x="3796839" y="3047466"/>
            <a:ext cx="1509133" cy="1383706"/>
          </a:xfrm>
          <a:prstGeom prst="rect">
            <a:avLst/>
          </a:prstGeom>
          <a:solidFill>
            <a:srgbClr val="FFFFFF"/>
          </a:solidFill>
          <a:ln w="15875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86390" tIns="43196" rIns="86390" bIns="43196" numCol="1" anchor="ctr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93" name="Надпись 107"/>
          <p:cNvSpPr txBox="1">
            <a:spLocks/>
          </p:cNvSpPr>
          <p:nvPr/>
        </p:nvSpPr>
        <p:spPr bwMode="auto">
          <a:xfrm>
            <a:off x="3769083" y="3077894"/>
            <a:ext cx="1558637" cy="1353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algn="ctr" defTabSz="863908">
              <a:lnSpc>
                <a:spcPts val="1890"/>
              </a:lnSpc>
            </a:pPr>
            <a:r>
              <a:rPr lang="en-US" sz="1900" b="1" dirty="0" smtClean="0">
                <a:latin typeface="+mj-lt"/>
                <a:ea typeface="Times New Roman" pitchFamily="18" charset="0"/>
                <a:cs typeface="Arial" pitchFamily="34" charset="0"/>
              </a:rPr>
              <a:t>Spatial </a:t>
            </a:r>
          </a:p>
          <a:p>
            <a:pPr algn="ctr" defTabSz="863908">
              <a:lnSpc>
                <a:spcPts val="1890"/>
              </a:lnSpc>
            </a:pPr>
            <a:r>
              <a:rPr lang="en-US" sz="1900" b="1" dirty="0" smtClean="0">
                <a:latin typeface="+mj-lt"/>
                <a:ea typeface="Times New Roman" pitchFamily="18" charset="0"/>
                <a:cs typeface="Arial" pitchFamily="34" charset="0"/>
              </a:rPr>
              <a:t>and </a:t>
            </a:r>
            <a:r>
              <a:rPr lang="en-US" sz="1900" b="1" dirty="0" err="1" smtClean="0">
                <a:latin typeface="+mj-lt"/>
                <a:ea typeface="Times New Roman" pitchFamily="18" charset="0"/>
                <a:cs typeface="Arial" pitchFamily="34" charset="0"/>
              </a:rPr>
              <a:t>spatio</a:t>
            </a:r>
            <a:r>
              <a:rPr lang="en-US" sz="1900" b="1" dirty="0" smtClean="0">
                <a:latin typeface="+mj-lt"/>
                <a:ea typeface="Times New Roman" pitchFamily="18" charset="0"/>
                <a:cs typeface="Arial" pitchFamily="34" charset="0"/>
              </a:rPr>
              <a:t>-</a:t>
            </a:r>
            <a:endParaRPr lang="en-US" sz="1900" b="1" dirty="0">
              <a:latin typeface="+mj-lt"/>
              <a:ea typeface="Times New Roman" pitchFamily="18" charset="0"/>
              <a:cs typeface="Arial" pitchFamily="34" charset="0"/>
            </a:endParaRPr>
          </a:p>
          <a:p>
            <a:pPr algn="ctr" defTabSz="863908">
              <a:lnSpc>
                <a:spcPts val="1890"/>
              </a:lnSpc>
            </a:pPr>
            <a:r>
              <a:rPr lang="en-US" sz="1900" b="1" dirty="0">
                <a:latin typeface="+mj-lt"/>
                <a:ea typeface="Times New Roman" pitchFamily="18" charset="0"/>
                <a:cs typeface="Arial" pitchFamily="34" charset="0"/>
              </a:rPr>
              <a:t>temporal </a:t>
            </a:r>
          </a:p>
          <a:p>
            <a:pPr algn="ctr" defTabSz="863908">
              <a:lnSpc>
                <a:spcPts val="1890"/>
              </a:lnSpc>
            </a:pPr>
            <a:r>
              <a:rPr lang="en-US" sz="1900" b="1" dirty="0">
                <a:latin typeface="+mj-lt"/>
                <a:ea typeface="Times New Roman" pitchFamily="18" charset="0"/>
                <a:cs typeface="Arial" pitchFamily="34" charset="0"/>
              </a:rPr>
              <a:t>field</a:t>
            </a:r>
          </a:p>
          <a:p>
            <a:pPr algn="ctr" defTabSz="863908">
              <a:lnSpc>
                <a:spcPts val="1890"/>
              </a:lnSpc>
            </a:pPr>
            <a:r>
              <a:rPr lang="en-US" sz="1900" b="1" dirty="0">
                <a:latin typeface="+mj-lt"/>
                <a:ea typeface="Times New Roman" pitchFamily="18" charset="0"/>
                <a:cs typeface="Arial" pitchFamily="34" charset="0"/>
              </a:rPr>
              <a:t>processor</a:t>
            </a:r>
            <a:endParaRPr lang="ru-RU" sz="1900" dirty="0">
              <a:latin typeface="+mj-lt"/>
              <a:cs typeface="Arial" pitchFamily="34" charset="0"/>
            </a:endParaRPr>
          </a:p>
        </p:txBody>
      </p:sp>
      <p:sp>
        <p:nvSpPr>
          <p:cNvPr id="49209" name="Прямая соединительная линия 98"/>
          <p:cNvSpPr>
            <a:spLocks/>
          </p:cNvSpPr>
          <p:nvPr/>
        </p:nvSpPr>
        <p:spPr bwMode="auto">
          <a:xfrm flipV="1">
            <a:off x="6851193" y="1668726"/>
            <a:ext cx="0" cy="1409168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202" name="Прямая соединительная линия 99"/>
          <p:cNvSpPr>
            <a:spLocks/>
          </p:cNvSpPr>
          <p:nvPr/>
        </p:nvSpPr>
        <p:spPr bwMode="auto">
          <a:xfrm flipH="1" flipV="1">
            <a:off x="7114819" y="1668725"/>
            <a:ext cx="0" cy="1407668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208" name="Прямая соединительная линия 95"/>
          <p:cNvSpPr>
            <a:spLocks/>
          </p:cNvSpPr>
          <p:nvPr/>
        </p:nvSpPr>
        <p:spPr bwMode="auto">
          <a:xfrm flipH="1" flipV="1">
            <a:off x="6606739" y="1668726"/>
            <a:ext cx="0" cy="1356226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81" name="Прямая соединительная линия 119"/>
          <p:cNvSpPr>
            <a:spLocks/>
          </p:cNvSpPr>
          <p:nvPr/>
        </p:nvSpPr>
        <p:spPr bwMode="auto">
          <a:xfrm>
            <a:off x="1344489" y="3160429"/>
            <a:ext cx="762121" cy="0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99" name="Прямоугольник 105"/>
          <p:cNvSpPr>
            <a:spLocks/>
          </p:cNvSpPr>
          <p:nvPr/>
        </p:nvSpPr>
        <p:spPr bwMode="auto">
          <a:xfrm>
            <a:off x="2112429" y="2434291"/>
            <a:ext cx="538547" cy="2795634"/>
          </a:xfrm>
          <a:prstGeom prst="rect">
            <a:avLst/>
          </a:prstGeom>
          <a:solidFill>
            <a:srgbClr val="FFFFFF"/>
          </a:solidFill>
          <a:ln w="15875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86390" tIns="43196" rIns="86390" bIns="43196" numCol="1" anchor="ctr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96" name="Надпись 108"/>
          <p:cNvSpPr txBox="1">
            <a:spLocks/>
          </p:cNvSpPr>
          <p:nvPr/>
        </p:nvSpPr>
        <p:spPr bwMode="auto">
          <a:xfrm flipV="1">
            <a:off x="2149357" y="2687263"/>
            <a:ext cx="429038" cy="225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algn="ctr" defTabSz="863908"/>
            <a:r>
              <a:rPr lang="en-US" sz="1900" b="1" dirty="0">
                <a:latin typeface="+mj-lt"/>
                <a:ea typeface="Times New Roman" pitchFamily="18" charset="0"/>
                <a:cs typeface="Arial" pitchFamily="34" charset="0"/>
              </a:rPr>
              <a:t>Loader</a:t>
            </a:r>
            <a:endParaRPr lang="ru-RU" sz="1900" dirty="0">
              <a:latin typeface="+mj-lt"/>
              <a:cs typeface="Arial" pitchFamily="34" charset="0"/>
            </a:endParaRPr>
          </a:p>
        </p:txBody>
      </p:sp>
      <p:sp>
        <p:nvSpPr>
          <p:cNvPr id="49198" name="Прямоугольник 103"/>
          <p:cNvSpPr>
            <a:spLocks/>
          </p:cNvSpPr>
          <p:nvPr/>
        </p:nvSpPr>
        <p:spPr bwMode="auto">
          <a:xfrm>
            <a:off x="6146192" y="3024956"/>
            <a:ext cx="1404124" cy="1406219"/>
          </a:xfrm>
          <a:prstGeom prst="rect">
            <a:avLst/>
          </a:prstGeom>
          <a:solidFill>
            <a:srgbClr val="FFFFFF"/>
          </a:solidFill>
          <a:ln w="15875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86390" tIns="43196" rIns="86390" bIns="43196" numCol="1" anchor="ctr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95" name="Надпись 111"/>
          <p:cNvSpPr txBox="1">
            <a:spLocks/>
          </p:cNvSpPr>
          <p:nvPr/>
        </p:nvSpPr>
        <p:spPr bwMode="auto">
          <a:xfrm>
            <a:off x="6327648" y="3411343"/>
            <a:ext cx="1000588" cy="72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algn="ctr" defTabSz="863908">
              <a:lnSpc>
                <a:spcPts val="1890"/>
              </a:lnSpc>
            </a:pPr>
            <a:r>
              <a:rPr lang="en-US" sz="1900" b="1" dirty="0">
                <a:latin typeface="+mj-lt"/>
                <a:ea typeface="Times New Roman" pitchFamily="18" charset="0"/>
                <a:cs typeface="Arial" pitchFamily="34" charset="0"/>
              </a:rPr>
              <a:t>Forecast </a:t>
            </a:r>
          </a:p>
          <a:p>
            <a:pPr algn="ctr" defTabSz="863908">
              <a:lnSpc>
                <a:spcPts val="1890"/>
              </a:lnSpc>
            </a:pPr>
            <a:r>
              <a:rPr lang="en-US" sz="1900" b="1" dirty="0">
                <a:latin typeface="+mj-lt"/>
                <a:ea typeface="Times New Roman" pitchFamily="18" charset="0"/>
                <a:cs typeface="Arial" pitchFamily="34" charset="0"/>
              </a:rPr>
              <a:t>processor</a:t>
            </a:r>
            <a:endParaRPr lang="ru-RU" sz="1900" dirty="0">
              <a:latin typeface="+mj-lt"/>
              <a:cs typeface="Arial" pitchFamily="34" charset="0"/>
            </a:endParaRPr>
          </a:p>
        </p:txBody>
      </p:sp>
      <p:sp>
        <p:nvSpPr>
          <p:cNvPr id="49211" name="Прямоугольник 80"/>
          <p:cNvSpPr>
            <a:spLocks/>
          </p:cNvSpPr>
          <p:nvPr/>
        </p:nvSpPr>
        <p:spPr bwMode="auto">
          <a:xfrm>
            <a:off x="3013891" y="1150734"/>
            <a:ext cx="4157019" cy="517993"/>
          </a:xfrm>
          <a:prstGeom prst="rect">
            <a:avLst/>
          </a:prstGeom>
          <a:solidFill>
            <a:srgbClr val="FFFFFF"/>
          </a:solidFill>
          <a:ln w="15875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86390" tIns="43196" rIns="86390" bIns="43196" numCol="1" anchor="ctr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210" name="Надпись 81"/>
          <p:cNvSpPr txBox="1">
            <a:spLocks/>
          </p:cNvSpPr>
          <p:nvPr/>
        </p:nvSpPr>
        <p:spPr bwMode="auto">
          <a:xfrm>
            <a:off x="3440709" y="1223347"/>
            <a:ext cx="3730201" cy="33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algn="ctr" defTabSz="863908"/>
            <a:r>
              <a:rPr lang="en-US" sz="1900" b="1" dirty="0">
                <a:latin typeface="+mj-lt"/>
                <a:ea typeface="Times New Roman" pitchFamily="18" charset="0"/>
                <a:cs typeface="Arial" pitchFamily="34" charset="0"/>
              </a:rPr>
              <a:t>Visual exploration tools</a:t>
            </a:r>
            <a:endParaRPr lang="ru-RU" sz="1900" dirty="0">
              <a:latin typeface="+mj-lt"/>
              <a:cs typeface="Arial" pitchFamily="34" charset="0"/>
            </a:endParaRPr>
          </a:p>
        </p:txBody>
      </p:sp>
      <p:sp>
        <p:nvSpPr>
          <p:cNvPr id="49207" name="Прямая соединительная линия 100"/>
          <p:cNvSpPr>
            <a:spLocks/>
          </p:cNvSpPr>
          <p:nvPr/>
        </p:nvSpPr>
        <p:spPr bwMode="auto">
          <a:xfrm>
            <a:off x="5305971" y="3741340"/>
            <a:ext cx="840223" cy="0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86" name="Прямая соединительная линия 115"/>
          <p:cNvSpPr>
            <a:spLocks/>
          </p:cNvSpPr>
          <p:nvPr/>
        </p:nvSpPr>
        <p:spPr bwMode="auto">
          <a:xfrm>
            <a:off x="2658711" y="3205868"/>
            <a:ext cx="1145859" cy="1501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206" name="Прямая соединительная линия 87"/>
          <p:cNvSpPr>
            <a:spLocks/>
          </p:cNvSpPr>
          <p:nvPr/>
        </p:nvSpPr>
        <p:spPr bwMode="auto">
          <a:xfrm flipH="1" flipV="1">
            <a:off x="5413121" y="1659033"/>
            <a:ext cx="0" cy="1544927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205" name="Прямая соединительная линия 83"/>
          <p:cNvSpPr>
            <a:spLocks/>
          </p:cNvSpPr>
          <p:nvPr/>
        </p:nvSpPr>
        <p:spPr bwMode="auto">
          <a:xfrm flipV="1">
            <a:off x="5690457" y="1668726"/>
            <a:ext cx="9001" cy="2072614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204" name="Прямая соединительная линия 92"/>
          <p:cNvSpPr>
            <a:spLocks/>
          </p:cNvSpPr>
          <p:nvPr/>
        </p:nvSpPr>
        <p:spPr bwMode="auto">
          <a:xfrm flipV="1">
            <a:off x="5961738" y="1668725"/>
            <a:ext cx="3000" cy="2617220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97" name="Надпись 104"/>
          <p:cNvSpPr txBox="1">
            <a:spLocks/>
          </p:cNvSpPr>
          <p:nvPr/>
        </p:nvSpPr>
        <p:spPr bwMode="auto">
          <a:xfrm>
            <a:off x="2275070" y="2239942"/>
            <a:ext cx="1315616" cy="5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non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defTabSz="863908">
              <a:lnSpc>
                <a:spcPts val="1512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Earthquake</a:t>
            </a:r>
          </a:p>
          <a:p>
            <a:pPr defTabSz="863908">
              <a:lnSpc>
                <a:spcPts val="1512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catalogues</a:t>
            </a:r>
            <a:endParaRPr lang="ru-RU" dirty="0">
              <a:latin typeface="+mj-lt"/>
              <a:cs typeface="Arial" pitchFamily="34" charset="0"/>
            </a:endParaRPr>
          </a:p>
        </p:txBody>
      </p:sp>
      <p:sp>
        <p:nvSpPr>
          <p:cNvPr id="49187" name="Прямая соединительная линия 122"/>
          <p:cNvSpPr>
            <a:spLocks/>
          </p:cNvSpPr>
          <p:nvPr/>
        </p:nvSpPr>
        <p:spPr bwMode="auto">
          <a:xfrm flipH="1" flipV="1">
            <a:off x="3340513" y="1668728"/>
            <a:ext cx="9390" cy="2580911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184" name="Надпись 123"/>
          <p:cNvSpPr txBox="1">
            <a:spLocks/>
          </p:cNvSpPr>
          <p:nvPr/>
        </p:nvSpPr>
        <p:spPr bwMode="auto">
          <a:xfrm>
            <a:off x="2759851" y="3365457"/>
            <a:ext cx="1381379" cy="40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non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defTabSz="863908"/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Time series</a:t>
            </a:r>
            <a:endParaRPr lang="ru-RU" dirty="0">
              <a:latin typeface="+mj-lt"/>
              <a:cs typeface="Arial" pitchFamily="34" charset="0"/>
            </a:endParaRPr>
          </a:p>
        </p:txBody>
      </p:sp>
      <p:sp>
        <p:nvSpPr>
          <p:cNvPr id="49224" name="Rectangle 72"/>
          <p:cNvSpPr>
            <a:spLocks noChangeArrowheads="1"/>
          </p:cNvSpPr>
          <p:nvPr/>
        </p:nvSpPr>
        <p:spPr bwMode="auto">
          <a:xfrm>
            <a:off x="0" y="1815210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pPr defTabSz="863908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225" name="Rectangle 73"/>
          <p:cNvSpPr>
            <a:spLocks noChangeArrowheads="1"/>
          </p:cNvSpPr>
          <p:nvPr/>
        </p:nvSpPr>
        <p:spPr bwMode="auto">
          <a:xfrm>
            <a:off x="0" y="1815210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pPr defTabSz="863908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226" name="Rectangle 74"/>
          <p:cNvSpPr>
            <a:spLocks noChangeArrowheads="1"/>
          </p:cNvSpPr>
          <p:nvPr/>
        </p:nvSpPr>
        <p:spPr bwMode="auto">
          <a:xfrm>
            <a:off x="0" y="1630547"/>
            <a:ext cx="217222" cy="733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pPr defTabSz="863908"/>
            <a:r>
              <a:rPr lang="ru-RU" sz="600" dirty="0">
                <a:latin typeface="Arial" pitchFamily="34" charset="0"/>
                <a:cs typeface="Arial" pitchFamily="34" charset="0"/>
              </a:rPr>
              <a:t/>
            </a:r>
            <a:br>
              <a:rPr lang="ru-RU" sz="600" dirty="0">
                <a:latin typeface="Arial" pitchFamily="34" charset="0"/>
                <a:cs typeface="Arial" pitchFamily="34" charset="0"/>
              </a:rPr>
            </a:br>
            <a:endParaRPr lang="ru-RU" dirty="0">
              <a:latin typeface="Arial" pitchFamily="34" charset="0"/>
              <a:cs typeface="Arial" pitchFamily="34" charset="0"/>
            </a:endParaRPr>
          </a:p>
          <a:p>
            <a:pPr defTabSz="863908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227" name="Rectangle 75"/>
          <p:cNvSpPr>
            <a:spLocks noChangeArrowheads="1"/>
          </p:cNvSpPr>
          <p:nvPr/>
        </p:nvSpPr>
        <p:spPr bwMode="auto">
          <a:xfrm>
            <a:off x="0" y="1815210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pPr defTabSz="863908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229" name="Rectangle 77"/>
          <p:cNvSpPr>
            <a:spLocks noChangeArrowheads="1"/>
          </p:cNvSpPr>
          <p:nvPr/>
        </p:nvSpPr>
        <p:spPr bwMode="auto">
          <a:xfrm>
            <a:off x="2" y="1538215"/>
            <a:ext cx="392554" cy="91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pPr indent="215978" defTabSz="863908"/>
            <a:r>
              <a:rPr lang="ru-RU" dirty="0">
                <a:latin typeface="Arial" pitchFamily="34" charset="0"/>
                <a:cs typeface="Arial" pitchFamily="34" charset="0"/>
              </a:rPr>
              <a:t/>
            </a:r>
            <a:br>
              <a:rPr lang="ru-RU" dirty="0">
                <a:latin typeface="Arial" pitchFamily="34" charset="0"/>
                <a:cs typeface="Arial" pitchFamily="34" charset="0"/>
              </a:rPr>
            </a:br>
            <a:endParaRPr lang="ru-RU" dirty="0">
              <a:latin typeface="Arial" pitchFamily="34" charset="0"/>
              <a:cs typeface="Arial" pitchFamily="34" charset="0"/>
            </a:endParaRPr>
          </a:p>
          <a:p>
            <a:pPr indent="215978" defTabSz="863908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230" name="Rectangle 78"/>
          <p:cNvSpPr>
            <a:spLocks noChangeArrowheads="1"/>
          </p:cNvSpPr>
          <p:nvPr/>
        </p:nvSpPr>
        <p:spPr bwMode="auto">
          <a:xfrm>
            <a:off x="535689" y="1743173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pPr indent="215978" defTabSz="863908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Блок-схема: узел 53"/>
          <p:cNvSpPr/>
          <p:nvPr/>
        </p:nvSpPr>
        <p:spPr>
          <a:xfrm>
            <a:off x="3013891" y="3160430"/>
            <a:ext cx="86408" cy="8644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90" tIns="43196" rIns="86390" bIns="43196" rtlCol="0" anchor="ctr"/>
          <a:lstStyle/>
          <a:p>
            <a:pPr algn="ctr"/>
            <a:endParaRPr lang="ru-RU"/>
          </a:p>
        </p:txBody>
      </p:sp>
      <p:sp>
        <p:nvSpPr>
          <p:cNvPr id="55" name="Прямая соединительная линия 119"/>
          <p:cNvSpPr>
            <a:spLocks/>
          </p:cNvSpPr>
          <p:nvPr/>
        </p:nvSpPr>
        <p:spPr bwMode="auto">
          <a:xfrm>
            <a:off x="1235614" y="2543211"/>
            <a:ext cx="861454" cy="0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200" name="Надпись 102"/>
          <p:cNvSpPr txBox="1">
            <a:spLocks/>
          </p:cNvSpPr>
          <p:nvPr/>
        </p:nvSpPr>
        <p:spPr bwMode="auto">
          <a:xfrm flipV="1">
            <a:off x="800120" y="1527231"/>
            <a:ext cx="429038" cy="398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algn="ctr" defTabSz="863908"/>
            <a:r>
              <a:rPr lang="en-US" sz="1900" b="1" dirty="0">
                <a:latin typeface="+mj-lt"/>
                <a:ea typeface="Times New Roman" pitchFamily="18" charset="0"/>
                <a:cs typeface="Arial" pitchFamily="34" charset="0"/>
              </a:rPr>
              <a:t>Servers of seismic monitoring</a:t>
            </a:r>
            <a:endParaRPr lang="ru-RU" sz="1900" dirty="0">
              <a:latin typeface="+mj-lt"/>
              <a:cs typeface="Arial" pitchFamily="34" charset="0"/>
            </a:endParaRPr>
          </a:p>
        </p:txBody>
      </p:sp>
      <p:sp>
        <p:nvSpPr>
          <p:cNvPr id="61" name="Прямая соединительная линия 115"/>
          <p:cNvSpPr>
            <a:spLocks/>
          </p:cNvSpPr>
          <p:nvPr/>
        </p:nvSpPr>
        <p:spPr bwMode="auto">
          <a:xfrm>
            <a:off x="2650978" y="4285948"/>
            <a:ext cx="1145859" cy="1501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2" name="Блок-схема: узел 53"/>
          <p:cNvSpPr/>
          <p:nvPr/>
        </p:nvSpPr>
        <p:spPr>
          <a:xfrm>
            <a:off x="3304222" y="4249639"/>
            <a:ext cx="86408" cy="8644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90" tIns="43196" rIns="86390" bIns="43196" rtlCol="0" anchor="ctr"/>
          <a:lstStyle/>
          <a:p>
            <a:pPr algn="ctr"/>
            <a:endParaRPr lang="ru-RU"/>
          </a:p>
        </p:txBody>
      </p:sp>
      <p:sp>
        <p:nvSpPr>
          <p:cNvPr id="63" name="Блок-схема: узел 53"/>
          <p:cNvSpPr/>
          <p:nvPr/>
        </p:nvSpPr>
        <p:spPr>
          <a:xfrm>
            <a:off x="5372832" y="3146598"/>
            <a:ext cx="86408" cy="8644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90" tIns="43196" rIns="86390" bIns="43196" rtlCol="0" anchor="ctr"/>
          <a:lstStyle/>
          <a:p>
            <a:pPr algn="ctr"/>
            <a:endParaRPr lang="ru-RU"/>
          </a:p>
        </p:txBody>
      </p:sp>
      <p:sp>
        <p:nvSpPr>
          <p:cNvPr id="64" name="Блок-схема: узел 53"/>
          <p:cNvSpPr/>
          <p:nvPr/>
        </p:nvSpPr>
        <p:spPr>
          <a:xfrm>
            <a:off x="5649338" y="3691204"/>
            <a:ext cx="86408" cy="8644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90" tIns="43196" rIns="86390" bIns="43196" rtlCol="0" anchor="ctr"/>
          <a:lstStyle/>
          <a:p>
            <a:pPr algn="ctr"/>
            <a:endParaRPr lang="ru-RU"/>
          </a:p>
        </p:txBody>
      </p:sp>
      <p:sp>
        <p:nvSpPr>
          <p:cNvPr id="65" name="Блок-схема: узел 53"/>
          <p:cNvSpPr/>
          <p:nvPr/>
        </p:nvSpPr>
        <p:spPr>
          <a:xfrm>
            <a:off x="5917203" y="4235810"/>
            <a:ext cx="86408" cy="8644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90" tIns="43196" rIns="86390" bIns="43196" rtlCol="0" anchor="ctr"/>
          <a:lstStyle/>
          <a:p>
            <a:pPr algn="ctr"/>
            <a:endParaRPr lang="ru-RU"/>
          </a:p>
        </p:txBody>
      </p:sp>
      <p:sp>
        <p:nvSpPr>
          <p:cNvPr id="58" name="Прямая соединительная линия 117"/>
          <p:cNvSpPr>
            <a:spLocks/>
          </p:cNvSpPr>
          <p:nvPr/>
        </p:nvSpPr>
        <p:spPr bwMode="auto">
          <a:xfrm flipV="1">
            <a:off x="6851195" y="4431176"/>
            <a:ext cx="0" cy="617218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triangl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0" name="Прямая соединительная линия 117"/>
          <p:cNvSpPr>
            <a:spLocks/>
          </p:cNvSpPr>
          <p:nvPr/>
        </p:nvSpPr>
        <p:spPr bwMode="auto">
          <a:xfrm>
            <a:off x="2650981" y="5048391"/>
            <a:ext cx="4200217" cy="0"/>
          </a:xfrm>
          <a:prstGeom prst="line">
            <a:avLst/>
          </a:prstGeom>
          <a:noFill/>
          <a:ln w="25400">
            <a:solidFill>
              <a:srgbClr val="4579B8"/>
            </a:solidFill>
            <a:round/>
            <a:headEnd/>
            <a:tailEnd type="none" w="lg" len="med"/>
          </a:ln>
        </p:spPr>
        <p:txBody>
          <a:bodyPr vert="horz" wrap="squar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8" name="Надпись 123"/>
          <p:cNvSpPr txBox="1">
            <a:spLocks/>
          </p:cNvSpPr>
          <p:nvPr/>
        </p:nvSpPr>
        <p:spPr bwMode="auto">
          <a:xfrm>
            <a:off x="6318642" y="1936742"/>
            <a:ext cx="1381379" cy="95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non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algn="ctr" defTabSz="863908">
              <a:lnSpc>
                <a:spcPts val="1890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Alarm</a:t>
            </a:r>
          </a:p>
          <a:p>
            <a:pPr algn="ctr" defTabSz="863908">
              <a:lnSpc>
                <a:spcPts val="1890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field</a:t>
            </a:r>
          </a:p>
          <a:p>
            <a:pPr algn="ctr" defTabSz="863908">
              <a:lnSpc>
                <a:spcPts val="1890"/>
              </a:lnSpc>
              <a:spcBef>
                <a:spcPts val="600"/>
              </a:spcBef>
            </a:pPr>
            <a:endParaRPr lang="en-US" b="1" dirty="0" smtClean="0">
              <a:solidFill>
                <a:srgbClr val="C00000"/>
              </a:solidFill>
              <a:latin typeface="+mj-lt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66" name="Надпись 123"/>
          <p:cNvSpPr txBox="1">
            <a:spLocks/>
          </p:cNvSpPr>
          <p:nvPr/>
        </p:nvSpPr>
        <p:spPr bwMode="auto">
          <a:xfrm>
            <a:off x="2648672" y="5031244"/>
            <a:ext cx="1381379" cy="40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defTabSz="863908"/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Learning set of predictable events </a:t>
            </a:r>
            <a:r>
              <a:rPr lang="en-US" b="1" i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M</a:t>
            </a:r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≥</a:t>
            </a:r>
            <a:r>
              <a:rPr lang="en-US" b="1" i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M</a:t>
            </a:r>
            <a:r>
              <a:rPr lang="en-US" b="1" baseline="30000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*</a:t>
            </a:r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 </a:t>
            </a:r>
            <a:endParaRPr lang="ru-RU" dirty="0">
              <a:latin typeface="+mj-lt"/>
              <a:cs typeface="Arial" pitchFamily="34" charset="0"/>
            </a:endParaRPr>
          </a:p>
        </p:txBody>
      </p:sp>
      <p:sp>
        <p:nvSpPr>
          <p:cNvPr id="69" name="Прямоугольник 1"/>
          <p:cNvSpPr>
            <a:spLocks noChangeArrowheads="1"/>
          </p:cNvSpPr>
          <p:nvPr/>
        </p:nvSpPr>
        <p:spPr bwMode="auto">
          <a:xfrm>
            <a:off x="-19384" y="548800"/>
            <a:ext cx="8640761" cy="3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0" tIns="43196" rIns="86390" bIns="431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ts val="2000"/>
              </a:lnSpc>
              <a:spcBef>
                <a:spcPts val="0"/>
              </a:spcBef>
              <a:tabLst>
                <a:tab pos="335965" algn="l"/>
              </a:tabLst>
            </a:pPr>
            <a:r>
              <a:rPr lang="en-US" sz="2400" b="1" dirty="0" smtClean="0">
                <a:latin typeface="+mj-lt"/>
              </a:rPr>
              <a:t>Platform</a:t>
            </a:r>
            <a:endParaRPr lang="en-US" sz="2400" b="1" dirty="0">
              <a:latin typeface="+mj-lt"/>
            </a:endParaRPr>
          </a:p>
        </p:txBody>
      </p:sp>
      <p:sp>
        <p:nvSpPr>
          <p:cNvPr id="70" name="Прямоугольник 120"/>
          <p:cNvSpPr>
            <a:spLocks/>
          </p:cNvSpPr>
          <p:nvPr/>
        </p:nvSpPr>
        <p:spPr bwMode="auto">
          <a:xfrm>
            <a:off x="2092891" y="5738499"/>
            <a:ext cx="5236719" cy="433087"/>
          </a:xfrm>
          <a:prstGeom prst="rect">
            <a:avLst/>
          </a:prstGeom>
          <a:solidFill>
            <a:schemeClr val="tx2">
              <a:lumMod val="60000"/>
              <a:lumOff val="40000"/>
              <a:alpha val="5000"/>
            </a:schemeClr>
          </a:solidFill>
          <a:ln w="25400">
            <a:solidFill>
              <a:srgbClr val="243F6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6383" tIns="43192" rIns="86383" bIns="43192" numCol="1" anchor="ctr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" name="Надпись 121"/>
          <p:cNvSpPr txBox="1">
            <a:spLocks/>
          </p:cNvSpPr>
          <p:nvPr/>
        </p:nvSpPr>
        <p:spPr bwMode="auto">
          <a:xfrm>
            <a:off x="3128787" y="5699595"/>
            <a:ext cx="2993954" cy="43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383" tIns="43192" rIns="86383" bIns="43192" numCol="1" anchor="t" anchorCtr="0" compatLnSpc="1">
            <a:prstTxWarp prst="textNoShape">
              <a:avLst/>
            </a:prstTxWarp>
          </a:bodyPr>
          <a:lstStyle/>
          <a:p>
            <a:pPr algn="ctr" defTabSz="863836"/>
            <a:r>
              <a:rPr lang="en-US" sz="2400" b="1" dirty="0">
                <a:latin typeface="+mj-lt"/>
                <a:ea typeface="Times New Roman" pitchFamily="18" charset="0"/>
                <a:cs typeface="Arial" pitchFamily="34" charset="0"/>
              </a:rPr>
              <a:t>GIS </a:t>
            </a:r>
            <a:r>
              <a:rPr lang="en-US" sz="2400" b="1" dirty="0" err="1">
                <a:latin typeface="+mj-lt"/>
                <a:ea typeface="Times New Roman" pitchFamily="18" charset="0"/>
                <a:cs typeface="Arial" pitchFamily="34" charset="0"/>
              </a:rPr>
              <a:t>GeoTime</a:t>
            </a:r>
            <a:r>
              <a:rPr lang="en-US" sz="2400" b="1" dirty="0">
                <a:latin typeface="+mj-lt"/>
                <a:ea typeface="Times New Roman" pitchFamily="18" charset="0"/>
                <a:cs typeface="Arial" pitchFamily="34" charset="0"/>
              </a:rPr>
              <a:t> 3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Стрелка вниз 71"/>
          <p:cNvSpPr/>
          <p:nvPr/>
        </p:nvSpPr>
        <p:spPr>
          <a:xfrm>
            <a:off x="4550811" y="5430760"/>
            <a:ext cx="307240" cy="307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TextBox 72"/>
          <p:cNvSpPr txBox="1"/>
          <p:nvPr/>
        </p:nvSpPr>
        <p:spPr>
          <a:xfrm>
            <a:off x="1364599" y="1108631"/>
            <a:ext cx="1765227" cy="634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400" b="1" dirty="0" smtClean="0">
                <a:latin typeface="+mj-lt"/>
              </a:rPr>
              <a:t>GIS</a:t>
            </a:r>
            <a:r>
              <a:rPr lang="ru-RU" sz="2400" b="1" dirty="0" smtClean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Geo-</a:t>
            </a:r>
          </a:p>
          <a:p>
            <a:pPr>
              <a:lnSpc>
                <a:spcPts val="2100"/>
              </a:lnSpc>
            </a:pPr>
            <a:r>
              <a:rPr lang="en-US" sz="2400" b="1" dirty="0" smtClean="0">
                <a:latin typeface="+mj-lt"/>
              </a:rPr>
              <a:t>Prognosis</a:t>
            </a:r>
            <a:endParaRPr lang="ru-RU" sz="2400" b="1" dirty="0">
              <a:latin typeface="+mj-lt"/>
            </a:endParaRPr>
          </a:p>
        </p:txBody>
      </p:sp>
      <p:sp>
        <p:nvSpPr>
          <p:cNvPr id="59" name="Надпись 123"/>
          <p:cNvSpPr txBox="1">
            <a:spLocks/>
          </p:cNvSpPr>
          <p:nvPr/>
        </p:nvSpPr>
        <p:spPr bwMode="auto">
          <a:xfrm>
            <a:off x="5128087" y="1935905"/>
            <a:ext cx="1381379" cy="95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none" lIns="86390" tIns="43196" rIns="86390" bIns="43196" numCol="1" anchor="t" anchorCtr="0" compatLnSpc="1">
            <a:prstTxWarp prst="textNoShape">
              <a:avLst/>
            </a:prstTxWarp>
          </a:bodyPr>
          <a:lstStyle/>
          <a:p>
            <a:pPr algn="ctr" defTabSz="863908">
              <a:lnSpc>
                <a:spcPts val="1890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Grid</a:t>
            </a:r>
          </a:p>
          <a:p>
            <a:pPr algn="ctr" defTabSz="863908">
              <a:lnSpc>
                <a:spcPts val="1890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C00000"/>
                </a:solidFill>
                <a:latin typeface="+mj-lt"/>
                <a:ea typeface="Times New Roman" pitchFamily="18" charset="0"/>
                <a:cs typeface="Arial" pitchFamily="34" charset="0"/>
              </a:rPr>
              <a:t>fields</a:t>
            </a:r>
          </a:p>
          <a:p>
            <a:pPr algn="ctr" defTabSz="863908">
              <a:lnSpc>
                <a:spcPts val="1890"/>
              </a:lnSpc>
              <a:spcBef>
                <a:spcPts val="600"/>
              </a:spcBef>
            </a:pPr>
            <a:endParaRPr lang="en-US" b="1" dirty="0" smtClean="0">
              <a:solidFill>
                <a:srgbClr val="C00000"/>
              </a:solidFill>
              <a:latin typeface="+mj-lt"/>
              <a:ea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4376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0" y="-182115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9" name="Прямоугольник 1"/>
          <p:cNvSpPr>
            <a:spLocks noChangeArrowheads="1"/>
          </p:cNvSpPr>
          <p:nvPr/>
        </p:nvSpPr>
        <p:spPr bwMode="auto">
          <a:xfrm>
            <a:off x="181693" y="484099"/>
            <a:ext cx="8411451" cy="543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0" tIns="43196" rIns="86390" bIns="431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ts val="26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Basic GIS </a:t>
            </a:r>
            <a:r>
              <a:rPr lang="en-US" sz="2400" b="1" dirty="0" err="1">
                <a:latin typeface="+mj-lt"/>
              </a:rPr>
              <a:t>GeoTime</a:t>
            </a:r>
            <a:r>
              <a:rPr lang="en-US" sz="2400" b="1" dirty="0">
                <a:latin typeface="+mj-lt"/>
              </a:rPr>
              <a:t> 3 operatio</a:t>
            </a:r>
            <a:r>
              <a:rPr lang="en-US" sz="2400" b="1" dirty="0"/>
              <a:t>ns</a:t>
            </a:r>
          </a:p>
          <a:p>
            <a:pPr>
              <a:lnSpc>
                <a:spcPts val="25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The operations are performed with a constant step </a:t>
            </a:r>
            <a:r>
              <a:rPr lang="en-US" sz="2400" dirty="0" err="1">
                <a:latin typeface="+mj-lt"/>
              </a:rPr>
              <a:t>Δt</a:t>
            </a:r>
            <a:r>
              <a:rPr lang="en-US" sz="2400" dirty="0" smtClean="0">
                <a:latin typeface="+mj-lt"/>
              </a:rPr>
              <a:t>.</a:t>
            </a:r>
            <a:endParaRPr lang="ru-RU" sz="2400" dirty="0" smtClean="0">
              <a:latin typeface="+mj-lt"/>
            </a:endParaRPr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 For any moment </a:t>
            </a:r>
            <a:r>
              <a:rPr lang="en-US" sz="2400" i="1" dirty="0">
                <a:latin typeface="+mj-lt"/>
              </a:rPr>
              <a:t>t</a:t>
            </a:r>
            <a:r>
              <a:rPr lang="en-US" sz="2400" dirty="0">
                <a:latin typeface="+mj-lt"/>
              </a:rPr>
              <a:t> there are two intervals:</a:t>
            </a:r>
          </a:p>
          <a:p>
            <a:pPr marL="342900" indent="-342900">
              <a:lnSpc>
                <a:spcPts val="2500"/>
              </a:lnSpc>
              <a:spcAft>
                <a:spcPts val="0"/>
              </a:spcAft>
              <a:buFont typeface="Wingdings" charset="2"/>
              <a:buChar char="Ø"/>
            </a:pPr>
            <a:r>
              <a:rPr lang="en-US" sz="2400" i="1" dirty="0" smtClean="0">
                <a:latin typeface="+mj-lt"/>
              </a:rPr>
              <a:t>Training interval</a:t>
            </a:r>
            <a:r>
              <a:rPr lang="ru-RU" sz="2400" i="1" dirty="0" smtClean="0">
                <a:latin typeface="+mj-lt"/>
              </a:rPr>
              <a:t>.</a:t>
            </a:r>
            <a:endParaRPr lang="en-US" sz="2400" i="1" dirty="0">
              <a:latin typeface="+mj-lt"/>
            </a:endParaRPr>
          </a:p>
          <a:p>
            <a:pPr marL="342900" indent="-342900">
              <a:lnSpc>
                <a:spcPts val="2500"/>
              </a:lnSpc>
              <a:spcAft>
                <a:spcPts val="0"/>
              </a:spcAft>
              <a:buFont typeface="Wingdings" charset="2"/>
              <a:buChar char="Ø"/>
            </a:pPr>
            <a:r>
              <a:rPr lang="en-US" sz="2400" i="1" dirty="0">
                <a:latin typeface="+mj-lt"/>
              </a:rPr>
              <a:t> </a:t>
            </a:r>
            <a:r>
              <a:rPr lang="en-US" sz="2400" i="1" dirty="0" smtClean="0">
                <a:latin typeface="+mj-lt"/>
              </a:rPr>
              <a:t>Forecast </a:t>
            </a:r>
            <a:r>
              <a:rPr lang="en-US" sz="2400" i="1" dirty="0">
                <a:latin typeface="+mj-lt"/>
              </a:rPr>
              <a:t>interval</a:t>
            </a:r>
            <a:r>
              <a:rPr lang="en-US" sz="2400" dirty="0">
                <a:latin typeface="+mj-lt"/>
              </a:rPr>
              <a:t>.</a:t>
            </a:r>
          </a:p>
          <a:p>
            <a:pPr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i="1" dirty="0" smtClean="0">
                <a:latin typeface="+mj-lt"/>
              </a:rPr>
              <a:t>Training interval</a:t>
            </a:r>
            <a:r>
              <a:rPr lang="en-US" sz="2400" dirty="0" smtClean="0">
                <a:latin typeface="+mj-lt"/>
              </a:rPr>
              <a:t>: the alarm area is calculated and a GIS project for running GIS </a:t>
            </a:r>
            <a:r>
              <a:rPr lang="en-US" sz="2400" dirty="0" err="1" smtClean="0">
                <a:latin typeface="+mj-lt"/>
              </a:rPr>
              <a:t>GeoTime</a:t>
            </a:r>
            <a:r>
              <a:rPr lang="en-US" sz="2400" dirty="0" smtClean="0">
                <a:latin typeface="+mj-lt"/>
              </a:rPr>
              <a:t> 3 is created </a:t>
            </a:r>
          </a:p>
          <a:p>
            <a:pPr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i="1" dirty="0" smtClean="0">
                <a:latin typeface="+mj-lt"/>
              </a:rPr>
              <a:t>Forecast interval</a:t>
            </a:r>
            <a:r>
              <a:rPr lang="en-US" sz="2400" dirty="0">
                <a:latin typeface="+mj-lt"/>
              </a:rPr>
              <a:t>: </a:t>
            </a:r>
            <a:r>
              <a:rPr lang="en-US" sz="2400" dirty="0" smtClean="0">
                <a:latin typeface="+mj-lt"/>
              </a:rPr>
              <a:t>the results </a:t>
            </a:r>
            <a:r>
              <a:rPr lang="en-US" sz="2400" dirty="0">
                <a:latin typeface="+mj-lt"/>
              </a:rPr>
              <a:t>and statistics of the </a:t>
            </a:r>
            <a:r>
              <a:rPr lang="en-US" sz="2400" dirty="0" smtClean="0">
                <a:latin typeface="+mj-lt"/>
              </a:rPr>
              <a:t>forecast is calculated</a:t>
            </a:r>
            <a:r>
              <a:rPr lang="en-US" sz="2400" i="1" dirty="0" smtClean="0">
                <a:latin typeface="+mj-lt"/>
              </a:rPr>
              <a:t>.</a:t>
            </a:r>
          </a:p>
          <a:p>
            <a:pPr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i="1" dirty="0">
                <a:latin typeface="+mj-lt"/>
              </a:rPr>
              <a:t>Analysis</a:t>
            </a:r>
            <a:r>
              <a:rPr lang="en-US" sz="2400" dirty="0">
                <a:latin typeface="+mj-lt"/>
              </a:rPr>
              <a:t>: analysis of the alarm field and earthquake epicenters in </a:t>
            </a:r>
            <a:r>
              <a:rPr lang="en-US" sz="2400" dirty="0" smtClean="0">
                <a:latin typeface="+mj-lt"/>
              </a:rPr>
              <a:t>Google </a:t>
            </a:r>
            <a:r>
              <a:rPr lang="en-US" sz="2400" dirty="0">
                <a:latin typeface="+mj-lt"/>
              </a:rPr>
              <a:t>Maps </a:t>
            </a:r>
            <a:r>
              <a:rPr lang="en-US" sz="2400" dirty="0" smtClean="0">
                <a:latin typeface="+mj-lt"/>
              </a:rPr>
              <a:t>API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geographical context, </a:t>
            </a:r>
            <a:r>
              <a:rPr lang="en-US" sz="2400" dirty="0">
                <a:latin typeface="+mj-lt"/>
              </a:rPr>
              <a:t>interactive analysis of </a:t>
            </a:r>
            <a:r>
              <a:rPr lang="en-US" sz="2400" dirty="0" smtClean="0">
                <a:latin typeface="+mj-lt"/>
              </a:rPr>
              <a:t>time </a:t>
            </a:r>
            <a:r>
              <a:rPr lang="en-US" sz="2400" dirty="0">
                <a:latin typeface="+mj-lt"/>
              </a:rPr>
              <a:t>series </a:t>
            </a:r>
            <a:r>
              <a:rPr lang="en-US" sz="2400" dirty="0" smtClean="0">
                <a:latin typeface="+mj-lt"/>
              </a:rPr>
              <a:t>at </a:t>
            </a:r>
            <a:r>
              <a:rPr lang="en-US" sz="2400" dirty="0">
                <a:latin typeface="+mj-lt"/>
              </a:rPr>
              <a:t>arbitrary points of the region</a:t>
            </a:r>
            <a:r>
              <a:rPr lang="en-US" sz="2400" i="1" dirty="0">
                <a:latin typeface="+mj-lt"/>
              </a:rPr>
              <a:t>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437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0" y="-182115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9" name="Прямоугольник 1"/>
          <p:cNvSpPr>
            <a:spLocks noChangeArrowheads="1"/>
          </p:cNvSpPr>
          <p:nvPr/>
        </p:nvSpPr>
        <p:spPr bwMode="auto">
          <a:xfrm>
            <a:off x="181693" y="484099"/>
            <a:ext cx="8411451" cy="451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0" tIns="43196" rIns="86390" bIns="431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ts val="26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 Basic GIS </a:t>
            </a:r>
            <a:r>
              <a:rPr lang="en-US" sz="2400" b="1" dirty="0" err="1">
                <a:latin typeface="+mj-lt"/>
              </a:rPr>
              <a:t>GeoTime</a:t>
            </a:r>
            <a:r>
              <a:rPr lang="en-US" sz="2400" b="1" dirty="0">
                <a:latin typeface="+mj-lt"/>
              </a:rPr>
              <a:t> 3 operations</a:t>
            </a:r>
          </a:p>
          <a:p>
            <a:r>
              <a:rPr lang="en-US" sz="2400" b="1" i="1" dirty="0" smtClean="0">
                <a:latin typeface="+mj-lt"/>
              </a:rPr>
              <a:t>Visual analysis</a:t>
            </a:r>
            <a:endParaRPr lang="ru-RU" sz="2400" b="1" i="1" dirty="0" smtClean="0">
              <a:latin typeface="+mj-lt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Interactive maps, cross sections, graphs, diagrams and tables.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Animated visualization of one or more spatio-temporal processes</a:t>
            </a:r>
            <a:r>
              <a:rPr lang="en-US" sz="2400" dirty="0" smtClean="0">
                <a:latin typeface="+mj-lt"/>
              </a:rPr>
              <a:t>.</a:t>
            </a:r>
            <a:r>
              <a:rPr lang="ru-RU" sz="2400" dirty="0" smtClean="0">
                <a:latin typeface="+mj-lt"/>
              </a:rPr>
              <a:t>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Measurement of distances, areas and reading the attributes.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Estimation of statistics of spatio-temporal process at arbitrary points and polygons  fields</a:t>
            </a:r>
            <a:r>
              <a:rPr lang="en-US" sz="2400" dirty="0" smtClean="0">
                <a:latin typeface="+mj-lt"/>
              </a:rPr>
              <a:t>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4376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0" y="-182115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9" name="Прямоугольник 1"/>
          <p:cNvSpPr>
            <a:spLocks noChangeArrowheads="1"/>
          </p:cNvSpPr>
          <p:nvPr/>
        </p:nvSpPr>
        <p:spPr bwMode="auto">
          <a:xfrm>
            <a:off x="181693" y="484099"/>
            <a:ext cx="8411451" cy="451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0" tIns="43196" rIns="86390" bIns="431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ts val="26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 Basic GIS </a:t>
            </a:r>
            <a:r>
              <a:rPr lang="en-US" sz="2400" b="1" dirty="0" err="1">
                <a:latin typeface="+mj-lt"/>
              </a:rPr>
              <a:t>GeoTime</a:t>
            </a:r>
            <a:r>
              <a:rPr lang="en-US" sz="2400" b="1" dirty="0">
                <a:latin typeface="+mj-lt"/>
              </a:rPr>
              <a:t> 3 operations</a:t>
            </a:r>
          </a:p>
          <a:p>
            <a:r>
              <a:rPr lang="en-US" sz="2400" b="1" i="1" dirty="0" smtClean="0">
                <a:latin typeface="+mj-lt"/>
              </a:rPr>
              <a:t>Visual analysis</a:t>
            </a:r>
            <a:endParaRPr lang="ru-RU" sz="2400" b="1" i="1" dirty="0" smtClean="0">
              <a:latin typeface="+mj-lt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Interactive maps, cross sections, graphs, diagrams and tables.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Animated visualization of one or more spatio-temporal processes</a:t>
            </a:r>
            <a:r>
              <a:rPr lang="en-US" sz="2400" dirty="0" smtClean="0">
                <a:latin typeface="+mj-lt"/>
              </a:rPr>
              <a:t>.</a:t>
            </a:r>
            <a:r>
              <a:rPr lang="ru-RU" sz="2400" dirty="0" smtClean="0">
                <a:latin typeface="+mj-lt"/>
              </a:rPr>
              <a:t>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Measurement of distances, areas and reading the attributes.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Estimation of statistics of spatio-temporal process at arbitrary points and polygons  fields</a:t>
            </a:r>
            <a:r>
              <a:rPr lang="en-US" sz="2400" dirty="0" smtClean="0">
                <a:latin typeface="+mj-lt"/>
              </a:rPr>
              <a:t>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483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783658" y="0"/>
            <a:ext cx="5073448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452" y="438110"/>
            <a:ext cx="8141860" cy="461635"/>
          </a:xfrm>
          <a:prstGeom prst="rect">
            <a:avLst/>
          </a:prstGeom>
          <a:noFill/>
        </p:spPr>
        <p:txBody>
          <a:bodyPr wrap="square" lIns="91403" tIns="45701" rIns="91403" bIns="45701" rtlCol="0">
            <a:spAutoFit/>
          </a:bodyPr>
          <a:lstStyle/>
          <a:p>
            <a:pPr algn="ctr"/>
            <a:r>
              <a:rPr lang="ru-RU" altLang="ja-JP" sz="2400" b="1" i="1" dirty="0" smtClean="0">
                <a:latin typeface="+mj-lt"/>
              </a:rPr>
              <a:t>4.4. </a:t>
            </a:r>
            <a:r>
              <a:rPr lang="en-US" altLang="ja-JP" sz="2400" b="1" i="1" dirty="0" smtClean="0">
                <a:latin typeface="+mj-lt"/>
              </a:rPr>
              <a:t>California</a:t>
            </a:r>
            <a:endParaRPr lang="ru-RU" altLang="ja-JP" sz="2400" b="1" i="1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094" y="1101880"/>
            <a:ext cx="8198129" cy="2652397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dirty="0" smtClean="0">
                <a:latin typeface="+mj-lt"/>
              </a:rPr>
              <a:t>Initial data</a:t>
            </a:r>
            <a:r>
              <a:rPr lang="en-US" sz="2800" dirty="0" smtClean="0">
                <a:latin typeface="+mj-lt"/>
              </a:rPr>
              <a:t>: </a:t>
            </a:r>
            <a:r>
              <a:rPr lang="en-US" sz="2400" dirty="0" smtClean="0">
                <a:latin typeface="+mj-lt"/>
              </a:rPr>
              <a:t>Earthquake from the catalogue of </a:t>
            </a:r>
            <a:r>
              <a:rPr lang="en-US" sz="2400" dirty="0">
                <a:latin typeface="+mj-lt"/>
              </a:rPr>
              <a:t>National Earthquake Information Center (</a:t>
            </a:r>
            <a:r>
              <a:rPr lang="en-US" sz="2400" b="1" dirty="0">
                <a:latin typeface="+mj-lt"/>
              </a:rPr>
              <a:t>NEIC</a:t>
            </a:r>
            <a:r>
              <a:rPr lang="en-US" sz="2400" dirty="0" smtClean="0">
                <a:latin typeface="+mj-lt"/>
              </a:rPr>
              <a:t>).</a:t>
            </a:r>
            <a:endParaRPr lang="en-US" sz="2400" b="1" u="sng" dirty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b="1" i="1" dirty="0" smtClean="0">
                <a:latin typeface="+mj-lt"/>
              </a:rPr>
              <a:t>Data for feature fields</a:t>
            </a:r>
            <a:r>
              <a:rPr lang="ru-RU" sz="2400" dirty="0" smtClean="0">
                <a:latin typeface="+mj-lt"/>
              </a:rPr>
              <a:t>: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     Time interval		</a:t>
            </a:r>
            <a:r>
              <a:rPr lang="ru-RU" sz="2400" dirty="0" smtClean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01</a:t>
            </a:r>
            <a:r>
              <a:rPr lang="ru-RU" sz="2400" dirty="0" smtClean="0">
                <a:latin typeface="+mj-lt"/>
              </a:rPr>
              <a:t>.0</a:t>
            </a:r>
            <a:r>
              <a:rPr lang="en-US" sz="2400" dirty="0" smtClean="0">
                <a:latin typeface="+mj-lt"/>
              </a:rPr>
              <a:t>1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19</a:t>
            </a:r>
            <a:r>
              <a:rPr lang="ru-RU" sz="2400" dirty="0" smtClean="0">
                <a:latin typeface="+mj-lt"/>
              </a:rPr>
              <a:t>83</a:t>
            </a:r>
            <a:r>
              <a:rPr lang="en-US" sz="2400" dirty="0" smtClean="0">
                <a:latin typeface="+mj-lt"/>
              </a:rPr>
              <a:t>-15</a:t>
            </a:r>
            <a:r>
              <a:rPr lang="ru-RU" sz="2400" dirty="0" smtClean="0">
                <a:latin typeface="+mj-lt"/>
              </a:rPr>
              <a:t>.0</a:t>
            </a:r>
            <a:r>
              <a:rPr lang="en-US" sz="2400" dirty="0" smtClean="0">
                <a:latin typeface="+mj-lt"/>
              </a:rPr>
              <a:t>2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2018</a:t>
            </a: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	Magnitudes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			</a:t>
            </a:r>
            <a:r>
              <a:rPr lang="ru-RU" sz="2400" i="1" dirty="0" smtClean="0">
                <a:latin typeface="+mj-lt"/>
              </a:rPr>
              <a:t>М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≥ </a:t>
            </a:r>
            <a:r>
              <a:rPr lang="ru-RU" sz="2400" dirty="0" smtClean="0">
                <a:latin typeface="+mj-lt"/>
              </a:rPr>
              <a:t>2.</a:t>
            </a:r>
            <a:r>
              <a:rPr lang="en-US" sz="2400" dirty="0" smtClean="0">
                <a:latin typeface="+mj-lt"/>
              </a:rPr>
              <a:t>0</a:t>
            </a:r>
            <a:r>
              <a:rPr lang="ru-RU" sz="2400" dirty="0" smtClean="0">
                <a:latin typeface="+mj-lt"/>
              </a:rPr>
              <a:t>	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b="1" i="1" dirty="0" smtClean="0">
                <a:latin typeface="+mj-lt"/>
              </a:rPr>
              <a:t>Data for predictable events</a:t>
            </a:r>
            <a:r>
              <a:rPr lang="ru-RU" sz="2400" dirty="0" smtClean="0">
                <a:latin typeface="+mj-lt"/>
              </a:rPr>
              <a:t>: 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	Magnitudes</a:t>
            </a:r>
            <a:r>
              <a:rPr lang="ru-RU" sz="2400" dirty="0" smtClean="0">
                <a:latin typeface="+mj-lt"/>
              </a:rPr>
              <a:t>  </a:t>
            </a:r>
            <a:r>
              <a:rPr lang="en-US" sz="2400" dirty="0" smtClean="0">
                <a:latin typeface="+mj-lt"/>
              </a:rPr>
              <a:t>			</a:t>
            </a:r>
            <a:r>
              <a:rPr lang="ru-RU" sz="2400" i="1" dirty="0" smtClean="0">
                <a:latin typeface="+mj-lt"/>
              </a:rPr>
              <a:t>М</a:t>
            </a:r>
            <a:r>
              <a:rPr lang="ru-RU" sz="2400" dirty="0" smtClean="0">
                <a:latin typeface="+mj-lt"/>
              </a:rPr>
              <a:t> ≥ </a:t>
            </a:r>
            <a:r>
              <a:rPr lang="en-US" sz="2400" dirty="0" smtClean="0">
                <a:latin typeface="+mj-lt"/>
              </a:rPr>
              <a:t>5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7 </a:t>
            </a:r>
            <a:r>
              <a:rPr lang="ru-RU" sz="2400" dirty="0" smtClean="0">
                <a:latin typeface="+mj-lt"/>
              </a:rPr>
              <a:t>	</a:t>
            </a:r>
            <a:endParaRPr lang="en-US" sz="2400" dirty="0" smtClean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0460" y="3889179"/>
            <a:ext cx="8335316" cy="2331796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sz="2400" b="1" i="1" dirty="0">
                <a:latin typeface="+mj-lt"/>
              </a:rPr>
              <a:t>Testing interval</a:t>
            </a:r>
            <a:r>
              <a:rPr lang="ru-RU" sz="2400" dirty="0">
                <a:latin typeface="+mj-lt"/>
              </a:rPr>
              <a:t>:</a:t>
            </a:r>
            <a:r>
              <a:rPr lang="ru-RU" sz="2400" b="1" i="1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200</a:t>
            </a:r>
            <a:r>
              <a:rPr lang="en-US" sz="2400" dirty="0">
                <a:latin typeface="+mj-lt"/>
              </a:rPr>
              <a:t>9</a:t>
            </a:r>
            <a:r>
              <a:rPr lang="ru-RU" sz="2400" dirty="0" smtClean="0">
                <a:latin typeface="+mj-lt"/>
              </a:rPr>
              <a:t>-</a:t>
            </a:r>
            <a:r>
              <a:rPr lang="ru-RU" sz="2400" dirty="0">
                <a:latin typeface="+mj-lt"/>
              </a:rPr>
              <a:t>201</a:t>
            </a:r>
            <a:r>
              <a:rPr lang="en-US" sz="2400" dirty="0">
                <a:latin typeface="+mj-lt"/>
              </a:rPr>
              <a:t>8</a:t>
            </a:r>
            <a:r>
              <a:rPr lang="ru-RU" sz="2400" dirty="0">
                <a:latin typeface="+mj-lt"/>
              </a:rPr>
              <a:t>, </a:t>
            </a:r>
            <a:r>
              <a:rPr lang="en-US" sz="2400" dirty="0" smtClean="0">
                <a:latin typeface="+mj-lt"/>
              </a:rPr>
              <a:t>9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events</a:t>
            </a:r>
            <a:r>
              <a:rPr lang="ru-RU" sz="2400" dirty="0">
                <a:latin typeface="+mj-lt"/>
              </a:rPr>
              <a:t>.</a:t>
            </a:r>
          </a:p>
          <a:p>
            <a:pPr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>
                <a:latin typeface="+mj-lt"/>
              </a:rPr>
              <a:t>Parameters of the alarm field</a:t>
            </a:r>
            <a:r>
              <a:rPr lang="ru-RU" sz="2400" dirty="0">
                <a:latin typeface="+mj-lt"/>
              </a:rPr>
              <a:t>:</a:t>
            </a:r>
            <a:endParaRPr lang="en-US" sz="2400" dirty="0">
              <a:latin typeface="+mj-lt"/>
            </a:endParaRPr>
          </a:p>
          <a:p>
            <a:pPr marL="342871" indent="-342871">
              <a:lnSpc>
                <a:spcPts val="2500"/>
              </a:lnSpc>
              <a:spcAft>
                <a:spcPts val="600"/>
              </a:spcAft>
              <a:buFont typeface="Wingdings" charset="2"/>
              <a:buChar char="Ø"/>
            </a:pPr>
            <a:r>
              <a:rPr lang="en-US" sz="2400" dirty="0">
                <a:latin typeface="+mj-lt"/>
              </a:rPr>
              <a:t>Cylinder of alarm: </a:t>
            </a:r>
            <a:r>
              <a:rPr lang="en-US" sz="2400" i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= </a:t>
            </a:r>
            <a:r>
              <a:rPr lang="en-US" sz="2400" dirty="0" smtClean="0">
                <a:latin typeface="+mj-lt"/>
              </a:rPr>
              <a:t>14 </a:t>
            </a:r>
            <a:r>
              <a:rPr lang="en-US" sz="2400" dirty="0">
                <a:latin typeface="+mj-lt"/>
              </a:rPr>
              <a:t>km, </a:t>
            </a:r>
            <a:r>
              <a:rPr lang="en-US" sz="2400" i="1" dirty="0">
                <a:latin typeface="+mj-lt"/>
              </a:rPr>
              <a:t>T</a:t>
            </a:r>
            <a:r>
              <a:rPr lang="en-US" sz="2400" dirty="0">
                <a:latin typeface="+mj-lt"/>
              </a:rPr>
              <a:t> = </a:t>
            </a:r>
            <a:r>
              <a:rPr lang="en-US" sz="2400" dirty="0" smtClean="0">
                <a:latin typeface="+mj-lt"/>
              </a:rPr>
              <a:t>100 </a:t>
            </a:r>
            <a:r>
              <a:rPr lang="en-US" sz="2400" dirty="0">
                <a:latin typeface="+mj-lt"/>
              </a:rPr>
              <a:t>days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342871" indent="-342871">
              <a:lnSpc>
                <a:spcPts val="2500"/>
              </a:lnSpc>
              <a:spcAft>
                <a:spcPts val="600"/>
              </a:spcAft>
              <a:buFont typeface="Wingdings" charset="2"/>
              <a:buChar char="Ø"/>
            </a:pPr>
            <a:r>
              <a:rPr lang="en-US" sz="2400" dirty="0">
                <a:latin typeface="+mj-lt"/>
              </a:rPr>
              <a:t>For each event </a:t>
            </a:r>
            <a:r>
              <a:rPr lang="en-US" sz="2400" i="1" dirty="0">
                <a:latin typeface="+mj-lt"/>
              </a:rPr>
              <a:t>q</a:t>
            </a:r>
            <a:r>
              <a:rPr lang="en-US" sz="2400" dirty="0">
                <a:latin typeface="+mj-lt"/>
              </a:rPr>
              <a:t>, 2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precursors were </a:t>
            </a:r>
            <a:r>
              <a:rPr lang="en-US" sz="2400" dirty="0" smtClean="0">
                <a:latin typeface="+mj-lt"/>
              </a:rPr>
              <a:t>chosen</a:t>
            </a:r>
            <a:r>
              <a:rPr lang="en-US" sz="2400" dirty="0">
                <a:latin typeface="+mj-lt"/>
              </a:rPr>
              <a:t>. This means </a:t>
            </a:r>
            <a:r>
              <a:rPr lang="en-US" sz="2400" dirty="0" smtClean="0">
                <a:latin typeface="+mj-lt"/>
              </a:rPr>
              <a:t>that, </a:t>
            </a:r>
            <a:r>
              <a:rPr lang="en-US" sz="2400" dirty="0">
                <a:latin typeface="+mj-lt"/>
              </a:rPr>
              <a:t>for each precursor cylinder of event </a:t>
            </a:r>
            <a:r>
              <a:rPr lang="en-US" sz="2400" i="1" dirty="0">
                <a:latin typeface="+mj-lt"/>
              </a:rPr>
              <a:t>q</a:t>
            </a:r>
            <a:r>
              <a:rPr lang="en-US" sz="2400" dirty="0" smtClean="0">
                <a:latin typeface="+mj-lt"/>
              </a:rPr>
              <a:t> the program selected 2 vectors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b="1" dirty="0" err="1" smtClean="0">
                <a:latin typeface="+mj-lt"/>
              </a:rPr>
              <a:t>f</a:t>
            </a:r>
            <a:r>
              <a:rPr lang="ru-RU" sz="2400" baseline="30000" dirty="0" smtClean="0">
                <a:latin typeface="+mj-lt"/>
              </a:rPr>
              <a:t>(</a:t>
            </a:r>
            <a:r>
              <a:rPr lang="ru-RU" sz="2400" i="1" baseline="30000" dirty="0" err="1" smtClean="0">
                <a:latin typeface="+mj-lt"/>
              </a:rPr>
              <a:t>q</a:t>
            </a:r>
            <a:r>
              <a:rPr lang="ru-RU" sz="2400" baseline="30000" dirty="0" smtClean="0">
                <a:latin typeface="+mj-lt"/>
              </a:rPr>
              <a:t>)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with minimum alarm volumes </a:t>
            </a:r>
            <a:r>
              <a:rPr lang="ru-RU" sz="2400" i="1" dirty="0" err="1">
                <a:latin typeface="+mj-lt"/>
              </a:rPr>
              <a:t>v</a:t>
            </a:r>
            <a:r>
              <a:rPr lang="ru-RU" sz="2400" baseline="30000" dirty="0">
                <a:latin typeface="+mj-lt"/>
              </a:rPr>
              <a:t>(</a:t>
            </a:r>
            <a:r>
              <a:rPr lang="ru-RU" sz="2400" i="1" baseline="30000" dirty="0" err="1">
                <a:latin typeface="+mj-lt"/>
              </a:rPr>
              <a:t>q</a:t>
            </a:r>
            <a:r>
              <a:rPr lang="ru-RU" sz="2400" baseline="30000" dirty="0" smtClean="0">
                <a:latin typeface="+mj-lt"/>
              </a:rPr>
              <a:t>)</a:t>
            </a:r>
            <a:r>
              <a:rPr lang="ru-RU" sz="2400" dirty="0" smtClean="0">
                <a:latin typeface="+mj-lt"/>
              </a:rPr>
              <a:t>. 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236" y="553696"/>
            <a:ext cx="8218670" cy="5371090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i="1" dirty="0" smtClean="0">
                <a:latin typeface="+mj-lt"/>
              </a:rPr>
              <a:t>Grid feature fields </a:t>
            </a:r>
            <a:r>
              <a:rPr lang="en-US" altLang="ja-JP" sz="2400" dirty="0" smtClean="0">
                <a:latin typeface="+mj-lt"/>
              </a:rPr>
              <a:t>(grid step: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longitude </a:t>
            </a:r>
            <a:r>
              <a:rPr lang="ru-RU" sz="2400" dirty="0" smtClean="0">
                <a:latin typeface="+mj-lt"/>
              </a:rPr>
              <a:t>0.</a:t>
            </a:r>
            <a:r>
              <a:rPr lang="en-US" sz="2400" dirty="0" smtClean="0">
                <a:latin typeface="+mj-lt"/>
              </a:rPr>
              <a:t>125</a:t>
            </a:r>
            <a:r>
              <a:rPr lang="ru-RU" sz="2400" dirty="0" smtClean="0">
                <a:latin typeface="+mj-lt"/>
                <a:sym typeface="Symbol"/>
              </a:rPr>
              <a:t></a:t>
            </a:r>
            <a:r>
              <a:rPr lang="ru-RU" sz="2400" dirty="0">
                <a:latin typeface="+mj-lt"/>
              </a:rPr>
              <a:t>, </a:t>
            </a:r>
            <a:r>
              <a:rPr lang="en-US" sz="2400" dirty="0" smtClean="0">
                <a:latin typeface="+mj-lt"/>
              </a:rPr>
              <a:t>latitude </a:t>
            </a:r>
            <a:r>
              <a:rPr lang="ru-RU" sz="2400" dirty="0" smtClean="0">
                <a:latin typeface="+mj-lt"/>
              </a:rPr>
              <a:t>0.1</a:t>
            </a:r>
            <a:r>
              <a:rPr lang="en-US" sz="2400" dirty="0" smtClean="0">
                <a:latin typeface="+mj-lt"/>
              </a:rPr>
              <a:t>1</a:t>
            </a:r>
            <a:r>
              <a:rPr lang="ru-RU" sz="2400" dirty="0" smtClean="0">
                <a:latin typeface="+mj-lt"/>
                <a:sym typeface="Symbol"/>
              </a:rPr>
              <a:t></a:t>
            </a:r>
            <a:r>
              <a:rPr lang="en-US" sz="2400" dirty="0">
                <a:latin typeface="+mj-lt"/>
                <a:sym typeface="Symbol"/>
              </a:rPr>
              <a:t>,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time</a:t>
            </a:r>
            <a:r>
              <a:rPr lang="ru-RU" sz="2400" dirty="0" smtClean="0">
                <a:latin typeface="+mj-lt"/>
              </a:rPr>
              <a:t> </a:t>
            </a:r>
            <a:r>
              <a:rPr lang="el-GR" sz="2400" dirty="0" smtClean="0">
                <a:latin typeface="+mj-lt"/>
                <a:cs typeface="Times New Roman" pitchFamily="18" charset="0"/>
              </a:rPr>
              <a:t>Δ</a:t>
            </a:r>
            <a:r>
              <a:rPr lang="en-US" sz="2400" i="1" dirty="0" smtClean="0">
                <a:latin typeface="+mj-lt"/>
                <a:cs typeface="Times New Roman" pitchFamily="18" charset="0"/>
              </a:rPr>
              <a:t>t </a:t>
            </a:r>
            <a:r>
              <a:rPr lang="ru-RU" sz="2400" i="1" dirty="0" smtClean="0">
                <a:latin typeface="+mj-lt"/>
                <a:cs typeface="Times New Roman" pitchFamily="18" charset="0"/>
              </a:rPr>
              <a:t>=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49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days).</a:t>
            </a:r>
            <a:r>
              <a:rPr lang="ru-RU" altLang="ja-JP" sz="2400" dirty="0" smtClean="0"/>
              <a:t> </a:t>
            </a:r>
            <a:endParaRPr lang="ru-RU" altLang="ja-JP" sz="2400" dirty="0">
              <a:latin typeface="+mj-lt"/>
            </a:endParaRPr>
          </a:p>
          <a:p>
            <a:pPr marL="446088" lvl="1" indent="-14288"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dirty="0" smtClean="0">
                <a:latin typeface="+mj-lt"/>
              </a:rPr>
              <a:t>F</a:t>
            </a:r>
            <a:r>
              <a:rPr lang="en-US" altLang="ja-JP" sz="2400" b="1" baseline="-25000" dirty="0" smtClean="0">
                <a:latin typeface="+mj-lt"/>
              </a:rPr>
              <a:t>1</a:t>
            </a:r>
            <a:r>
              <a:rPr lang="en-US" altLang="ja-JP" sz="2400" dirty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is </a:t>
            </a:r>
            <a:r>
              <a:rPr lang="ru-RU" altLang="ja-JP" sz="2400" dirty="0" smtClean="0">
                <a:latin typeface="+mj-lt"/>
              </a:rPr>
              <a:t>3</a:t>
            </a:r>
            <a:r>
              <a:rPr lang="en-US" altLang="ja-JP" sz="2400" dirty="0" smtClean="0">
                <a:latin typeface="+mj-lt"/>
              </a:rPr>
              <a:t>D fields of positive temporal anomalies of density of earthquakes (density: kernel smoothing with parameters </a:t>
            </a:r>
            <a:r>
              <a:rPr lang="en-US" altLang="ja-JP" sz="2400" i="1" dirty="0" smtClean="0">
                <a:latin typeface="+mj-lt"/>
              </a:rPr>
              <a:t>R</a:t>
            </a:r>
            <a:r>
              <a:rPr lang="en-US" altLang="ja-JP" sz="2400" dirty="0" smtClean="0">
                <a:latin typeface="+mj-lt"/>
              </a:rPr>
              <a:t>=50 km,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=100 days; anomalies: Student’s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-statistics with parameters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background</a:t>
            </a:r>
            <a:r>
              <a:rPr lang="ru-RU" altLang="ja-JP" sz="2400" dirty="0" smtClean="0">
                <a:latin typeface="+mj-lt"/>
              </a:rPr>
              <a:t>=3650 </a:t>
            </a:r>
            <a:r>
              <a:rPr lang="en-US" altLang="ja-JP" sz="2400" dirty="0" smtClean="0">
                <a:latin typeface="+mj-lt"/>
              </a:rPr>
              <a:t>days</a:t>
            </a:r>
            <a:r>
              <a:rPr lang="ru-RU" altLang="ja-JP" sz="2400" dirty="0" smtClean="0">
                <a:latin typeface="+mj-lt"/>
              </a:rPr>
              <a:t>,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test</a:t>
            </a:r>
            <a:r>
              <a:rPr lang="ru-RU" altLang="ja-JP" sz="2400" dirty="0" smtClean="0">
                <a:latin typeface="+mj-lt"/>
              </a:rPr>
              <a:t>=196 </a:t>
            </a:r>
            <a:r>
              <a:rPr lang="en-US" altLang="ja-JP" sz="2400" dirty="0" smtClean="0">
                <a:latin typeface="+mj-lt"/>
              </a:rPr>
              <a:t>days).</a:t>
            </a:r>
            <a:endParaRPr lang="en-US" altLang="ja-JP" sz="2400" dirty="0">
              <a:latin typeface="+mj-lt"/>
            </a:endParaRPr>
          </a:p>
          <a:p>
            <a:pPr marL="446088" lvl="1" indent="-14288"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dirty="0" smtClean="0">
                <a:latin typeface="+mj-lt"/>
              </a:rPr>
              <a:t>F</a:t>
            </a:r>
            <a:r>
              <a:rPr lang="en-US" altLang="ja-JP" sz="2400" b="1" baseline="-25000" dirty="0" smtClean="0">
                <a:latin typeface="+mj-lt"/>
              </a:rPr>
              <a:t>2</a:t>
            </a:r>
            <a:r>
              <a:rPr lang="en-US" altLang="ja-JP" sz="2400" dirty="0" smtClean="0">
                <a:latin typeface="+mj-lt"/>
              </a:rPr>
              <a:t> is 3D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field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of positive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temporal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anomalies of mean earthquake magnitude (mean magnitudes: kernel smoothing with parameters</a:t>
            </a:r>
            <a:r>
              <a:rPr lang="ru-RU" altLang="ja-JP" sz="2400" dirty="0" smtClean="0"/>
              <a:t> </a:t>
            </a:r>
            <a:r>
              <a:rPr lang="en-US" altLang="ja-JP" sz="2400" i="1" dirty="0" smtClean="0">
                <a:latin typeface="+mj-lt"/>
              </a:rPr>
              <a:t>R</a:t>
            </a:r>
            <a:r>
              <a:rPr lang="en-US" altLang="ja-JP" sz="2400" dirty="0" smtClean="0">
                <a:latin typeface="+mj-lt"/>
              </a:rPr>
              <a:t>=</a:t>
            </a:r>
            <a:r>
              <a:rPr lang="ru-RU" altLang="ja-JP" sz="2400" dirty="0" smtClean="0">
                <a:latin typeface="+mj-lt"/>
              </a:rPr>
              <a:t>10</a:t>
            </a:r>
            <a:r>
              <a:rPr lang="en-US" altLang="ja-JP" sz="2400" dirty="0" smtClean="0">
                <a:latin typeface="+mj-lt"/>
              </a:rPr>
              <a:t>0 km,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=730 days; anomalies: Student’s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-statistics with parameters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background</a:t>
            </a:r>
            <a:r>
              <a:rPr lang="ru-RU" altLang="ja-JP" sz="2400" dirty="0" smtClean="0">
                <a:latin typeface="+mj-lt"/>
              </a:rPr>
              <a:t>=3650 </a:t>
            </a:r>
            <a:r>
              <a:rPr lang="en-US" altLang="ja-JP" sz="2400" dirty="0" smtClean="0">
                <a:latin typeface="+mj-lt"/>
              </a:rPr>
              <a:t>days</a:t>
            </a:r>
            <a:r>
              <a:rPr lang="ru-RU" altLang="ja-JP" sz="2400" dirty="0" smtClean="0">
                <a:latin typeface="+mj-lt"/>
              </a:rPr>
              <a:t>,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test</a:t>
            </a:r>
            <a:r>
              <a:rPr lang="ru-RU" altLang="ja-JP" sz="2400" dirty="0" smtClean="0">
                <a:latin typeface="+mj-lt"/>
              </a:rPr>
              <a:t>=196 </a:t>
            </a:r>
            <a:r>
              <a:rPr lang="en-US" altLang="ja-JP" sz="2400" dirty="0" smtClean="0">
                <a:latin typeface="+mj-lt"/>
              </a:rPr>
              <a:t>days).</a:t>
            </a:r>
            <a:endParaRPr lang="en-US" altLang="ja-JP" sz="2400" dirty="0">
              <a:latin typeface="+mj-lt"/>
            </a:endParaRPr>
          </a:p>
          <a:p>
            <a:pPr marL="446088" lvl="1" indent="-14288"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dirty="0" smtClean="0">
                <a:latin typeface="+mj-lt"/>
              </a:rPr>
              <a:t>F</a:t>
            </a:r>
            <a:r>
              <a:rPr lang="ru-RU" altLang="ja-JP" sz="2400" b="1" baseline="-25000" dirty="0" smtClean="0">
                <a:latin typeface="+mj-lt"/>
              </a:rPr>
              <a:t>4</a:t>
            </a:r>
            <a:r>
              <a:rPr lang="en-US" altLang="ja-JP" sz="2400" dirty="0" smtClean="0">
                <a:latin typeface="+mj-lt"/>
              </a:rPr>
              <a:t> is 2D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field of density of earthquake epicenters (kernel smoothing in the interval from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19</a:t>
            </a:r>
            <a:r>
              <a:rPr lang="ru-RU" altLang="ja-JP" sz="2400" dirty="0" smtClean="0">
                <a:latin typeface="+mj-lt"/>
              </a:rPr>
              <a:t>8</a:t>
            </a:r>
            <a:r>
              <a:rPr lang="en-US" altLang="ja-JP" sz="2400" dirty="0" smtClean="0">
                <a:latin typeface="+mj-lt"/>
              </a:rPr>
              <a:t>8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till 2008 with parameter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i="1" dirty="0" smtClean="0">
                <a:latin typeface="+mj-lt"/>
              </a:rPr>
              <a:t>R</a:t>
            </a:r>
            <a:r>
              <a:rPr lang="ru-RU" altLang="ja-JP" sz="2400" dirty="0" smtClean="0">
                <a:latin typeface="+mj-lt"/>
              </a:rPr>
              <a:t>=50 км</a:t>
            </a:r>
            <a:r>
              <a:rPr lang="en-US" altLang="ja-JP" sz="2400" dirty="0" smtClean="0">
                <a:latin typeface="+mj-lt"/>
              </a:rPr>
              <a:t>)</a:t>
            </a:r>
            <a:r>
              <a:rPr lang="ru-RU" altLang="ja-JP" sz="2400" dirty="0" smtClean="0">
                <a:latin typeface="+mj-lt"/>
              </a:rPr>
              <a:t>. </a:t>
            </a:r>
            <a:endParaRPr lang="ru-RU" altLang="ja-JP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08108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56692" y="1052590"/>
          <a:ext cx="7873026" cy="1920239"/>
        </p:xfrm>
        <a:graphic>
          <a:graphicData uri="http://schemas.openxmlformats.org/drawingml/2006/table">
            <a:tbl>
              <a:tblPr/>
              <a:tblGrid>
                <a:gridCol w="2119309"/>
                <a:gridCol w="2415309"/>
                <a:gridCol w="1669204"/>
                <a:gridCol w="1669204"/>
              </a:tblGrid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Volume of alarm</a:t>
                      </a:r>
                      <a:endParaRPr lang="ru-RU" sz="1800" dirty="0" smtClean="0"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V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Number of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correct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forecasts</a:t>
                      </a:r>
                      <a:endParaRPr lang="ru-RU" sz="18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</a:rPr>
                        <a:t>Forecast probability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U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i="1">
                          <a:latin typeface="Times New Roman"/>
                          <a:ea typeface="Times New Roman"/>
                          <a:cs typeface="Times New Roman"/>
                        </a:rPr>
                        <a:t>U</a:t>
                      </a:r>
                      <a:r>
                        <a:rPr lang="ru-RU" sz="1800" b="1">
                          <a:latin typeface="Times New Roman"/>
                          <a:ea typeface="Times New Roman"/>
                          <a:cs typeface="Times New Roman"/>
                        </a:rPr>
                        <a:t>/</a:t>
                      </a:r>
                      <a:r>
                        <a:rPr lang="en-US" sz="1800" b="1" i="1">
                          <a:latin typeface="Times New Roman"/>
                          <a:ea typeface="Times New Roman"/>
                          <a:cs typeface="Times New Roman"/>
                        </a:rPr>
                        <a:t>V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0.05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10.8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0.15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4.9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0.2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4.1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Диаграмма 5"/>
          <p:cNvGraphicFramePr/>
          <p:nvPr/>
        </p:nvGraphicFramePr>
        <p:xfrm>
          <a:off x="0" y="3088054"/>
          <a:ext cx="4934861" cy="3643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49113" y="3065463"/>
            <a:ext cx="3734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Dependence of the forecast probability </a:t>
            </a:r>
            <a:r>
              <a:rPr lang="en-US" sz="2400" i="1" dirty="0">
                <a:latin typeface="+mj-lt"/>
              </a:rPr>
              <a:t>U</a:t>
            </a:r>
            <a:r>
              <a:rPr lang="en-US" sz="2400" dirty="0">
                <a:latin typeface="+mj-lt"/>
              </a:rPr>
              <a:t> on the volume of alarm </a:t>
            </a:r>
            <a:r>
              <a:rPr lang="en-US" sz="2400" i="1" dirty="0">
                <a:latin typeface="+mj-lt"/>
              </a:rPr>
              <a:t>V</a:t>
            </a:r>
            <a:r>
              <a:rPr lang="en-US" sz="2400" dirty="0">
                <a:latin typeface="+mj-lt"/>
              </a:rPr>
              <a:t> for 9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earthquakes in </a:t>
            </a:r>
            <a:r>
              <a:rPr lang="en-US" sz="2400" dirty="0" smtClean="0">
                <a:latin typeface="+mj-lt"/>
              </a:rPr>
              <a:t>2009-2018. </a:t>
            </a:r>
            <a:r>
              <a:rPr lang="en-US" sz="2400" dirty="0">
                <a:latin typeface="+mj-lt"/>
              </a:rPr>
              <a:t>with magnitudes </a:t>
            </a:r>
            <a:r>
              <a:rPr lang="en-US" sz="2400" i="1" dirty="0">
                <a:latin typeface="+mj-lt"/>
              </a:rPr>
              <a:t>M</a:t>
            </a:r>
            <a:r>
              <a:rPr lang="en-US" sz="2400" dirty="0" smtClean="0">
                <a:latin typeface="+mj-lt"/>
              </a:rPr>
              <a:t>≥5.7.</a:t>
            </a:r>
            <a:endParaRPr lang="ru-RU" sz="24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400" y="580560"/>
            <a:ext cx="8335316" cy="421017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 algn="ctr">
              <a:lnSpc>
                <a:spcPts val="2500"/>
              </a:lnSpc>
              <a:spcAft>
                <a:spcPts val="600"/>
              </a:spcAft>
            </a:pPr>
            <a:r>
              <a:rPr lang="en-US" sz="2400" b="1" dirty="0" smtClean="0">
                <a:latin typeface="+mj-lt"/>
              </a:rPr>
              <a:t>Forecast probabilities and volumes of alarm</a:t>
            </a:r>
            <a:endParaRPr lang="ru-RU" sz="24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8930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2184" y="630135"/>
            <a:ext cx="4186144" cy="568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1" y="767030"/>
            <a:ext cx="3360256" cy="4576001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 smtClean="0">
                <a:latin typeface="+mj-lt"/>
              </a:rPr>
              <a:t>Predictable earthquake epicenters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in </a:t>
            </a:r>
            <a:r>
              <a:rPr lang="ru-RU" sz="2400" dirty="0" smtClean="0">
                <a:latin typeface="+mj-lt"/>
              </a:rPr>
              <a:t>200</a:t>
            </a:r>
            <a:r>
              <a:rPr lang="en-US" sz="2400" dirty="0" smtClean="0">
                <a:latin typeface="+mj-lt"/>
              </a:rPr>
              <a:t>8</a:t>
            </a:r>
            <a:r>
              <a:rPr lang="ru-RU" sz="2400" dirty="0" smtClean="0">
                <a:latin typeface="+mj-lt"/>
              </a:rPr>
              <a:t>-2018. 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>
                <a:latin typeface="+mj-lt"/>
              </a:rPr>
              <a:t>The intensity of the fill tone decreases with increasing volume of the alarm, at which the epicenter is predicted</a:t>
            </a:r>
            <a:r>
              <a:rPr lang="ru-RU" sz="2400" dirty="0" smtClean="0">
                <a:latin typeface="+mj-lt"/>
              </a:rPr>
              <a:t>: 0.05, 0.1, 0,15, 0.2. 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>
                <a:latin typeface="+mj-lt"/>
              </a:rPr>
              <a:t>White color: the earthquake is predicted with an alarm volume of more than 0.2</a:t>
            </a:r>
            <a:r>
              <a:rPr lang="ru-RU" sz="2400" dirty="0" smtClean="0">
                <a:latin typeface="+mj-lt"/>
              </a:rPr>
              <a:t>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4400" y="514920"/>
            <a:ext cx="8335316" cy="2722502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80"/>
              </a:lnSpc>
              <a:spcAft>
                <a:spcPts val="600"/>
              </a:spcAft>
            </a:pPr>
            <a:r>
              <a:rPr lang="en-US" sz="2400" b="1" i="1" dirty="0" smtClean="0">
                <a:latin typeface="+mj-lt"/>
              </a:rPr>
              <a:t>Testing</a:t>
            </a:r>
            <a:endParaRPr lang="ru-RU" sz="2400" b="1" i="1" dirty="0" smtClean="0">
              <a:latin typeface="+mj-lt"/>
            </a:endParaRPr>
          </a:p>
          <a:p>
            <a:pPr>
              <a:lnSpc>
                <a:spcPts val="2580"/>
              </a:lnSpc>
              <a:spcAft>
                <a:spcPts val="600"/>
              </a:spcAft>
            </a:pPr>
            <a:endParaRPr lang="ru-RU" sz="2400" b="1" i="1" dirty="0" smtClean="0">
              <a:latin typeface="+mj-lt"/>
            </a:endParaRPr>
          </a:p>
          <a:p>
            <a:pPr>
              <a:lnSpc>
                <a:spcPts val="258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The frames </a:t>
            </a:r>
            <a:r>
              <a:rPr lang="en-US" sz="2400" dirty="0" smtClean="0">
                <a:latin typeface="+mj-lt"/>
              </a:rPr>
              <a:t>are taken with the interval of 35 days and 6 hours.</a:t>
            </a:r>
          </a:p>
          <a:p>
            <a:pPr>
              <a:lnSpc>
                <a:spcPts val="2580"/>
              </a:lnSpc>
              <a:spcAft>
                <a:spcPts val="600"/>
              </a:spcAft>
            </a:pPr>
            <a:endParaRPr lang="en-US" sz="2400" dirty="0" smtClean="0">
              <a:latin typeface="+mj-lt"/>
            </a:endParaRPr>
          </a:p>
          <a:p>
            <a:pPr>
              <a:lnSpc>
                <a:spcPts val="2580"/>
              </a:lnSpc>
              <a:spcAft>
                <a:spcPts val="600"/>
              </a:spcAft>
            </a:pPr>
            <a:r>
              <a:rPr lang="en-US" sz="2400" dirty="0" smtClean="0">
                <a:latin typeface="+mj-lt"/>
              </a:rPr>
              <a:t>Epicenters of earthqua</a:t>
            </a:r>
            <a:r>
              <a:rPr lang="en-US" sz="2400" i="1" dirty="0" smtClean="0">
                <a:latin typeface="+mj-lt"/>
              </a:rPr>
              <a:t>kes </a:t>
            </a:r>
            <a:r>
              <a:rPr lang="en-US" sz="2400" dirty="0" smtClean="0">
                <a:latin typeface="+mj-lt"/>
              </a:rPr>
              <a:t>are shown in the interval of 100 days.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8930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0" y="-182115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9" name="Прямоугольник 1"/>
          <p:cNvSpPr>
            <a:spLocks noChangeArrowheads="1"/>
          </p:cNvSpPr>
          <p:nvPr/>
        </p:nvSpPr>
        <p:spPr bwMode="auto">
          <a:xfrm>
            <a:off x="181693" y="484099"/>
            <a:ext cx="8411451" cy="482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0" tIns="43196" rIns="86390" bIns="431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ts val="2600"/>
              </a:lnSpc>
              <a:spcAft>
                <a:spcPts val="1200"/>
              </a:spcAft>
            </a:pP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Basic GIS </a:t>
            </a:r>
            <a:r>
              <a:rPr lang="en-US" sz="24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GeoTime</a:t>
            </a: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 3 operation</a:t>
            </a:r>
            <a:endParaRPr lang="ru-RU" sz="2400" b="1" dirty="0" smtClean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400" b="1" i="1" dirty="0">
                <a:latin typeface="+mj-lt"/>
              </a:rPr>
              <a:t>Analytical </a:t>
            </a:r>
            <a:r>
              <a:rPr lang="en-US" sz="2400" b="1" i="1" dirty="0" smtClean="0">
                <a:latin typeface="+mj-lt"/>
              </a:rPr>
              <a:t>modeling</a:t>
            </a:r>
            <a:r>
              <a:rPr lang="ru-RU" sz="2400" b="1" i="1" dirty="0" smtClean="0">
                <a:latin typeface="+mj-lt"/>
              </a:rPr>
              <a:t>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Calculations of local and complex properties of the processes.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Calculation </a:t>
            </a:r>
            <a:r>
              <a:rPr lang="en-US" sz="2400" dirty="0" smtClean="0">
                <a:latin typeface="+mj-lt"/>
              </a:rPr>
              <a:t>of </a:t>
            </a:r>
            <a:r>
              <a:rPr lang="en-US" sz="2400" dirty="0">
                <a:latin typeface="+mj-lt"/>
              </a:rPr>
              <a:t>3D </a:t>
            </a:r>
            <a:r>
              <a:rPr lang="en-US" sz="2400" dirty="0" smtClean="0">
                <a:latin typeface="+mj-lt"/>
              </a:rPr>
              <a:t>field statistics.</a:t>
            </a:r>
            <a:endParaRPr lang="en-US" sz="2400" dirty="0">
              <a:latin typeface="+mj-lt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Calculation of spatio-temporal properties of the vector </a:t>
            </a:r>
            <a:r>
              <a:rPr lang="en-US" sz="2400" dirty="0" smtClean="0">
                <a:latin typeface="+mj-lt"/>
              </a:rPr>
              <a:t>fields.</a:t>
            </a:r>
            <a:endParaRPr lang="en-US" sz="2400" dirty="0">
              <a:latin typeface="+mj-lt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Calculation of new attributes of vector objects.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Detection of zones with similar dynamics of processes.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Cluster analysis of spatially localized time series.</a:t>
            </a:r>
            <a:endParaRPr lang="ru-RU" sz="24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4376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0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0" y="-182115"/>
            <a:ext cx="174467" cy="36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90" tIns="43196" rIns="86390" bIns="43196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9" name="Прямоугольник 1"/>
          <p:cNvSpPr>
            <a:spLocks noChangeArrowheads="1"/>
          </p:cNvSpPr>
          <p:nvPr/>
        </p:nvSpPr>
        <p:spPr bwMode="auto">
          <a:xfrm>
            <a:off x="181693" y="484099"/>
            <a:ext cx="8411451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0" tIns="43196" rIns="86390" bIns="431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ts val="2600"/>
              </a:lnSpc>
              <a:spcAft>
                <a:spcPts val="1200"/>
              </a:spcAft>
            </a:pP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Basic GIS </a:t>
            </a:r>
            <a:r>
              <a:rPr lang="en-US" sz="2400" b="1" dirty="0" err="1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GeoTime</a:t>
            </a: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 3 operation</a:t>
            </a:r>
            <a:endParaRPr lang="ru-RU" sz="2400" b="1" dirty="0" smtClean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400" b="1" i="1" dirty="0" smtClean="0">
                <a:latin typeface="+mj-lt"/>
              </a:rPr>
              <a:t>Analysis of seismic processes</a:t>
            </a:r>
            <a:endParaRPr lang="ru-RU" sz="2400" b="1" i="1" dirty="0" smtClean="0">
              <a:latin typeface="+mj-lt"/>
            </a:endParaRPr>
          </a:p>
          <a:p>
            <a:pPr marL="457200" indent="-457200">
              <a:lnSpc>
                <a:spcPts val="258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Extraction of the cluster component from the earthquake catalog</a:t>
            </a:r>
            <a:r>
              <a:rPr lang="en-US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  <a:p>
            <a:pPr marL="457200" indent="-457200">
              <a:lnSpc>
                <a:spcPts val="258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Estimation of spatial and spatio-temporal fields of the seismic properties from the earthquake catalogs and time series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457200" indent="-457200">
              <a:lnSpc>
                <a:spcPts val="258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Detection of abnormal changes (change points) in spatio-temporal fields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457200" indent="-457200">
              <a:lnSpc>
                <a:spcPts val="258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Selection </a:t>
            </a:r>
            <a:r>
              <a:rPr lang="en-US" sz="2400" dirty="0" smtClean="0">
                <a:latin typeface="+mj-lt"/>
              </a:rPr>
              <a:t>of the most </a:t>
            </a:r>
            <a:r>
              <a:rPr lang="en-US" sz="2400" dirty="0">
                <a:latin typeface="+mj-lt"/>
              </a:rPr>
              <a:t>informative feature </a:t>
            </a:r>
            <a:r>
              <a:rPr lang="en-US" sz="2400" dirty="0" smtClean="0">
                <a:latin typeface="+mj-lt"/>
              </a:rPr>
              <a:t>fields.</a:t>
            </a:r>
            <a:endParaRPr lang="en-US" sz="2400" dirty="0">
              <a:latin typeface="+mj-lt"/>
            </a:endParaRPr>
          </a:p>
          <a:p>
            <a:pPr marL="457200" indent="-457200">
              <a:lnSpc>
                <a:spcPts val="258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Calculation of the prediction field </a:t>
            </a:r>
            <a:r>
              <a:rPr lang="en-US" sz="2400" dirty="0" smtClean="0">
                <a:latin typeface="+mj-lt"/>
              </a:rPr>
              <a:t>by </a:t>
            </a:r>
            <a:r>
              <a:rPr lang="en-US" sz="2400" dirty="0">
                <a:latin typeface="+mj-lt"/>
              </a:rPr>
              <a:t>a set of feature fields</a:t>
            </a:r>
            <a:r>
              <a:rPr lang="en-US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  <a:p>
            <a:pPr marL="457200" indent="-457200">
              <a:lnSpc>
                <a:spcPts val="258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+mj-lt"/>
              </a:rPr>
              <a:t>Modeling of </a:t>
            </a:r>
            <a:r>
              <a:rPr lang="en-US" sz="2400" dirty="0" smtClean="0">
                <a:latin typeface="+mj-lt"/>
              </a:rPr>
              <a:t>automatic </a:t>
            </a:r>
            <a:r>
              <a:rPr lang="en-US" sz="2400" dirty="0">
                <a:latin typeface="+mj-lt"/>
              </a:rPr>
              <a:t>forecasting of earthquakes and estimation of the forecast performance.</a:t>
            </a:r>
            <a:endParaRPr lang="ru-RU" sz="24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83308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1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47" y="517126"/>
            <a:ext cx="8447581" cy="2466449"/>
          </a:xfrm>
          <a:prstGeom prst="rect">
            <a:avLst/>
          </a:prstGeom>
          <a:noFill/>
        </p:spPr>
        <p:txBody>
          <a:bodyPr wrap="square" lIns="91403" tIns="45701" rIns="91403" bIns="45701" rtlCol="0">
            <a:spAutoFit/>
          </a:bodyPr>
          <a:lstStyle/>
          <a:p>
            <a:pPr indent="53975" algn="ctr">
              <a:lnSpc>
                <a:spcPts val="2680"/>
              </a:lnSpc>
              <a:spcBef>
                <a:spcPts val="1200"/>
              </a:spcBef>
            </a:pPr>
            <a:r>
              <a:rPr lang="ru-RU" sz="2800" b="1" dirty="0">
                <a:latin typeface="+mj-lt"/>
              </a:rPr>
              <a:t>4</a:t>
            </a:r>
            <a:r>
              <a:rPr lang="en-US" sz="2800" b="1" dirty="0" smtClean="0">
                <a:latin typeface="+mj-lt"/>
              </a:rPr>
              <a:t>. Testing</a:t>
            </a:r>
            <a:endParaRPr lang="ru-RU" sz="2800" b="1" dirty="0">
              <a:latin typeface="+mj-lt"/>
            </a:endParaRPr>
          </a:p>
          <a:p>
            <a:pPr>
              <a:lnSpc>
                <a:spcPts val="2680"/>
              </a:lnSpc>
              <a:spcBef>
                <a:spcPts val="1200"/>
              </a:spcBef>
            </a:pPr>
            <a:r>
              <a:rPr lang="en-US" sz="2400" dirty="0">
                <a:latin typeface="+mj-lt"/>
              </a:rPr>
              <a:t>Our goal is to test the IT part of the project: the approach, methods, technology and </a:t>
            </a:r>
            <a:r>
              <a:rPr lang="en-US" sz="2400" dirty="0" smtClean="0">
                <a:latin typeface="+mj-lt"/>
              </a:rPr>
              <a:t>platform.</a:t>
            </a:r>
          </a:p>
          <a:p>
            <a:pPr>
              <a:lnSpc>
                <a:spcPts val="2680"/>
              </a:lnSpc>
              <a:spcBef>
                <a:spcPts val="1200"/>
              </a:spcBef>
            </a:pPr>
            <a:r>
              <a:rPr lang="en-US" sz="2400" dirty="0" smtClean="0">
                <a:latin typeface="+mj-lt"/>
              </a:rPr>
              <a:t>For </a:t>
            </a:r>
            <a:r>
              <a:rPr lang="en-US" sz="2400" dirty="0">
                <a:latin typeface="+mj-lt"/>
              </a:rPr>
              <a:t>testing </a:t>
            </a:r>
            <a:r>
              <a:rPr lang="en-US" sz="2400" dirty="0" smtClean="0">
                <a:latin typeface="+mj-lt"/>
              </a:rPr>
              <a:t>we used </a:t>
            </a:r>
            <a:r>
              <a:rPr lang="en-US" sz="2400" dirty="0">
                <a:latin typeface="+mj-lt"/>
              </a:rPr>
              <a:t>earthquake </a:t>
            </a:r>
            <a:r>
              <a:rPr lang="en-US" sz="2400" dirty="0" smtClean="0">
                <a:latin typeface="+mj-lt"/>
              </a:rPr>
              <a:t>catalogs and </a:t>
            </a:r>
            <a:r>
              <a:rPr lang="en-US" sz="2400" dirty="0">
                <a:latin typeface="+mj-lt"/>
              </a:rPr>
              <a:t>well-known characteristics </a:t>
            </a:r>
            <a:r>
              <a:rPr lang="en-US" sz="2400" dirty="0" smtClean="0">
                <a:latin typeface="+mj-lt"/>
              </a:rPr>
              <a:t>of seismicity</a:t>
            </a:r>
            <a:r>
              <a:rPr lang="ru-RU" sz="2400" dirty="0" smtClean="0">
                <a:latin typeface="+mj-lt"/>
              </a:rPr>
              <a:t>,</a:t>
            </a:r>
            <a:r>
              <a:rPr lang="en-US" sz="2400" dirty="0" smtClean="0">
                <a:latin typeface="+mj-lt"/>
              </a:rPr>
              <a:t> which represent intensity and energy of seismic process</a:t>
            </a:r>
            <a:r>
              <a:rPr lang="ru-RU" sz="2400" dirty="0" smtClean="0">
                <a:latin typeface="+mj-lt"/>
              </a:rPr>
              <a:t>.</a:t>
            </a:r>
            <a:endParaRPr lang="en-US" sz="24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40" y="3182214"/>
            <a:ext cx="8447581" cy="1744029"/>
          </a:xfrm>
          <a:prstGeom prst="rect">
            <a:avLst/>
          </a:prstGeom>
          <a:noFill/>
        </p:spPr>
        <p:txBody>
          <a:bodyPr wrap="square" lIns="91403" tIns="45701" rIns="91403" bIns="45701" rtlCol="0">
            <a:spAutoFit/>
          </a:bodyPr>
          <a:lstStyle/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 smtClean="0">
                <a:latin typeface="+mj-lt"/>
              </a:rPr>
              <a:t>The </a:t>
            </a:r>
            <a:r>
              <a:rPr lang="en-US" sz="2400" dirty="0">
                <a:latin typeface="+mj-lt"/>
              </a:rPr>
              <a:t>study of the possibility of improving the quality of the forecast by using a wider set of </a:t>
            </a:r>
            <a:r>
              <a:rPr lang="en-US" sz="2400" dirty="0" smtClean="0">
                <a:latin typeface="+mj-lt"/>
              </a:rPr>
              <a:t>the earthquake catalogue characteristics or </a:t>
            </a:r>
            <a:r>
              <a:rPr lang="en-US" sz="2400" dirty="0">
                <a:latin typeface="+mj-lt"/>
              </a:rPr>
              <a:t>by adding other sources of input data is beyond the scope of this work</a:t>
            </a:r>
            <a:r>
              <a:rPr lang="en-US" sz="2400" dirty="0" smtClean="0">
                <a:latin typeface="+mj-lt"/>
              </a:rPr>
              <a:t>.</a:t>
            </a:r>
            <a:endParaRPr lang="ru-RU" sz="2400" dirty="0" smtClean="0">
              <a:latin typeface="+mj-lt"/>
            </a:endParaRPr>
          </a:p>
          <a:p>
            <a:r>
              <a:rPr lang="en-US" sz="2400" dirty="0"/>
              <a:t> </a:t>
            </a:r>
            <a:endParaRPr lang="ru-RU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1665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350" y="599717"/>
            <a:ext cx="8640762" cy="421017"/>
          </a:xfrm>
          <a:prstGeom prst="rect">
            <a:avLst/>
          </a:prstGeom>
          <a:noFill/>
        </p:spPr>
        <p:txBody>
          <a:bodyPr wrap="square" lIns="91403" tIns="45701" rIns="91403" bIns="45701" rtlCol="0">
            <a:spAutoFit/>
          </a:bodyPr>
          <a:lstStyle/>
          <a:p>
            <a:pPr algn="ctr">
              <a:lnSpc>
                <a:spcPts val="2500"/>
              </a:lnSpc>
              <a:spcBef>
                <a:spcPts val="1200"/>
              </a:spcBef>
            </a:pPr>
            <a:r>
              <a:rPr lang="en-US" sz="2400" b="1" i="1" dirty="0">
                <a:latin typeface="+mj-lt"/>
              </a:rPr>
              <a:t>The main time intervals of </a:t>
            </a:r>
            <a:r>
              <a:rPr lang="en-US" sz="2400" b="1" i="1" dirty="0" smtClean="0">
                <a:latin typeface="+mj-lt"/>
              </a:rPr>
              <a:t>testing</a:t>
            </a:r>
            <a:endParaRPr lang="ru-RU" sz="2400" b="1" i="1" dirty="0">
              <a:latin typeface="+mj-lt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395785" y="1508034"/>
            <a:ext cx="7574508" cy="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409425" y="1378353"/>
            <a:ext cx="0" cy="395786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7632990" y="1380623"/>
            <a:ext cx="0" cy="395786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2843313" y="1369249"/>
            <a:ext cx="0" cy="395786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220337" y="1398817"/>
            <a:ext cx="0" cy="395786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7499" y="1501193"/>
            <a:ext cx="2300630" cy="1636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Interval</a:t>
            </a:r>
          </a:p>
          <a:p>
            <a:pPr algn="ctr">
              <a:lnSpc>
                <a:spcPts val="2400"/>
              </a:lnSpc>
            </a:pPr>
            <a:r>
              <a:rPr lang="en-US" sz="2200" dirty="0">
                <a:latin typeface="+mj-lt"/>
              </a:rPr>
              <a:t>t</a:t>
            </a:r>
            <a:r>
              <a:rPr lang="en-US" sz="2200" dirty="0" smtClean="0">
                <a:latin typeface="+mj-lt"/>
              </a:rPr>
              <a:t>o calculate </a:t>
            </a:r>
          </a:p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the 1-st </a:t>
            </a:r>
            <a:r>
              <a:rPr lang="en-US" sz="2200" dirty="0">
                <a:latin typeface="+mj-lt"/>
              </a:rPr>
              <a:t>temporal</a:t>
            </a:r>
          </a:p>
          <a:p>
            <a:pPr algn="ctr">
              <a:lnSpc>
                <a:spcPts val="2400"/>
              </a:lnSpc>
            </a:pPr>
            <a:r>
              <a:rPr lang="en-US" sz="2200" dirty="0">
                <a:latin typeface="+mj-lt"/>
              </a:rPr>
              <a:t>layer </a:t>
            </a:r>
            <a:r>
              <a:rPr lang="en-US" sz="2200" dirty="0" smtClean="0">
                <a:latin typeface="+mj-lt"/>
              </a:rPr>
              <a:t>of the</a:t>
            </a:r>
            <a:endParaRPr lang="en-US" sz="2200" dirty="0">
              <a:latin typeface="+mj-lt"/>
            </a:endParaRPr>
          </a:p>
          <a:p>
            <a:pPr algn="ctr">
              <a:lnSpc>
                <a:spcPts val="2400"/>
              </a:lnSpc>
            </a:pPr>
            <a:r>
              <a:rPr lang="en-US" sz="2200" dirty="0">
                <a:latin typeface="+mj-lt"/>
              </a:rPr>
              <a:t>attribute </a:t>
            </a:r>
            <a:r>
              <a:rPr lang="en-US" sz="2200" dirty="0" smtClean="0">
                <a:latin typeface="+mj-lt"/>
              </a:rPr>
              <a:t>fields</a:t>
            </a:r>
            <a:endParaRPr lang="ru-RU" sz="22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5990" y="1489817"/>
            <a:ext cx="2300630" cy="1636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Interval </a:t>
            </a:r>
          </a:p>
          <a:p>
            <a:pPr algn="ctr">
              <a:lnSpc>
                <a:spcPts val="2400"/>
              </a:lnSpc>
            </a:pPr>
            <a:r>
              <a:rPr lang="en-US" sz="2200" dirty="0">
                <a:latin typeface="+mj-lt"/>
              </a:rPr>
              <a:t>t</a:t>
            </a:r>
            <a:r>
              <a:rPr lang="en-US" sz="2200" dirty="0" smtClean="0">
                <a:latin typeface="+mj-lt"/>
              </a:rPr>
              <a:t>o train</a:t>
            </a:r>
            <a:endParaRPr lang="ru-RU" sz="2200" dirty="0" smtClean="0">
              <a:latin typeface="+mj-lt"/>
            </a:endParaRPr>
          </a:p>
          <a:p>
            <a:pPr algn="ctr">
              <a:lnSpc>
                <a:spcPts val="2400"/>
              </a:lnSpc>
            </a:pPr>
            <a:r>
              <a:rPr lang="en-US" sz="2200" dirty="0">
                <a:latin typeface="+mj-lt"/>
              </a:rPr>
              <a:t>t</a:t>
            </a:r>
            <a:r>
              <a:rPr lang="en-US" sz="2200" dirty="0" smtClean="0">
                <a:latin typeface="+mj-lt"/>
              </a:rPr>
              <a:t>he </a:t>
            </a:r>
            <a:r>
              <a:rPr lang="ru-RU" sz="2200" dirty="0" smtClean="0">
                <a:latin typeface="+mj-lt"/>
              </a:rPr>
              <a:t>1-</a:t>
            </a:r>
            <a:r>
              <a:rPr lang="en-US" sz="2200" dirty="0" err="1" smtClean="0">
                <a:latin typeface="+mj-lt"/>
              </a:rPr>
              <a:t>st</a:t>
            </a:r>
            <a:r>
              <a:rPr lang="ru-RU" sz="2200" dirty="0" smtClean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temporal</a:t>
            </a:r>
            <a:endParaRPr lang="ru-RU" sz="2200" dirty="0" smtClean="0">
              <a:latin typeface="+mj-lt"/>
            </a:endParaRPr>
          </a:p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layer of the</a:t>
            </a:r>
            <a:endParaRPr lang="ru-RU" sz="2200" dirty="0" smtClean="0">
              <a:latin typeface="+mj-lt"/>
            </a:endParaRPr>
          </a:p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 alarm field</a:t>
            </a:r>
            <a:endParaRPr lang="ru-RU" sz="22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16088" y="1492089"/>
            <a:ext cx="1249060" cy="713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Forecast</a:t>
            </a:r>
            <a:endParaRPr lang="ru-RU" sz="2200" dirty="0" smtClean="0">
              <a:latin typeface="+mj-lt"/>
            </a:endParaRPr>
          </a:p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interval</a:t>
            </a:r>
            <a:endParaRPr lang="ru-RU" sz="22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59" y="978243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1983</a:t>
            </a:r>
            <a:endParaRPr lang="ru-RU" sz="22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6218" y="980515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1998</a:t>
            </a:r>
            <a:endParaRPr lang="ru-RU" sz="2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8241" y="978243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2008</a:t>
            </a:r>
            <a:endParaRPr lang="ru-RU" sz="22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28209" y="980515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2018</a:t>
            </a:r>
            <a:endParaRPr lang="ru-RU" sz="22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75" y="3447548"/>
            <a:ext cx="8447581" cy="421017"/>
          </a:xfrm>
          <a:prstGeom prst="rect">
            <a:avLst/>
          </a:prstGeom>
          <a:noFill/>
        </p:spPr>
        <p:txBody>
          <a:bodyPr wrap="square" lIns="91403" tIns="45701" rIns="91403" bIns="45701" rtlCol="0">
            <a:spAutoFit/>
          </a:bodyPr>
          <a:lstStyle/>
          <a:p>
            <a:pPr algn="ctr">
              <a:lnSpc>
                <a:spcPts val="2500"/>
              </a:lnSpc>
              <a:spcBef>
                <a:spcPts val="1200"/>
              </a:spcBef>
            </a:pPr>
            <a:r>
              <a:rPr lang="en-US" sz="2400" b="1" i="1" dirty="0">
                <a:latin typeface="+mj-lt"/>
              </a:rPr>
              <a:t>Timing chart for testing</a:t>
            </a:r>
            <a:endParaRPr lang="ru-RU" sz="2400" b="1" dirty="0">
              <a:latin typeface="+mj-lt"/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2831937" y="4417330"/>
            <a:ext cx="2822629" cy="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208961" y="4308113"/>
            <a:ext cx="0" cy="109217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44842" y="3889811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1998</a:t>
            </a:r>
            <a:endParaRPr lang="ru-RU" sz="22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86865" y="3887539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2008</a:t>
            </a:r>
            <a:endParaRPr lang="ru-RU" sz="22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78142" y="4074021"/>
            <a:ext cx="1261884" cy="405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Training</a:t>
            </a:r>
            <a:endParaRPr lang="ru-RU" sz="22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42373" y="4102418"/>
            <a:ext cx="904176" cy="405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Test </a:t>
            </a:r>
            <a:r>
              <a:rPr lang="ru-RU" sz="2200" dirty="0" smtClean="0">
                <a:latin typeface="+mj-lt"/>
              </a:rPr>
              <a:t>1</a:t>
            </a:r>
            <a:endParaRPr lang="ru-RU" sz="2200" dirty="0">
              <a:latin typeface="+mj-lt"/>
            </a:endParaRPr>
          </a:p>
        </p:txBody>
      </p:sp>
      <p:cxnSp>
        <p:nvCxnSpPr>
          <p:cNvPr id="50" name="Прямая со стрелкой 49"/>
          <p:cNvCxnSpPr/>
          <p:nvPr/>
        </p:nvCxnSpPr>
        <p:spPr>
          <a:xfrm>
            <a:off x="2834209" y="5102002"/>
            <a:ext cx="3247453" cy="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447114" y="457448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1998</a:t>
            </a:r>
            <a:endParaRPr lang="ru-RU" sz="22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93438" y="45722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2008+</a:t>
            </a:r>
            <a:r>
              <a:rPr lang="el-GR" sz="2200" dirty="0" smtClean="0">
                <a:latin typeface="+mj-lt"/>
              </a:rPr>
              <a:t>Δ</a:t>
            </a:r>
            <a:r>
              <a:rPr lang="en-US" sz="2200" i="1" dirty="0" smtClean="0">
                <a:latin typeface="+mj-lt"/>
              </a:rPr>
              <a:t>t</a:t>
            </a:r>
            <a:endParaRPr lang="ru-RU" sz="2200" i="1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61025" y="4772153"/>
            <a:ext cx="1261884" cy="405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Training</a:t>
            </a:r>
            <a:endParaRPr lang="ru-RU" sz="22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84239" y="4778928"/>
            <a:ext cx="940544" cy="405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Test</a:t>
            </a:r>
            <a:r>
              <a:rPr lang="ru-RU" sz="2200" dirty="0" smtClean="0">
                <a:latin typeface="+mj-lt"/>
              </a:rPr>
              <a:t> 2</a:t>
            </a:r>
            <a:endParaRPr lang="ru-RU" sz="2200" dirty="0">
              <a:latin typeface="+mj-lt"/>
            </a:endParaRPr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5620141" y="4426009"/>
            <a:ext cx="0" cy="109217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2842569" y="4305245"/>
            <a:ext cx="0" cy="109217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5646019" y="4995325"/>
            <a:ext cx="0" cy="109217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2848327" y="5001083"/>
            <a:ext cx="0" cy="109217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6057199" y="5113221"/>
            <a:ext cx="0" cy="109217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V="1">
            <a:off x="2844560" y="6050587"/>
            <a:ext cx="4138551" cy="22611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452872" y="5511849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1998</a:t>
            </a:r>
            <a:endParaRPr lang="ru-RU" sz="2200" dirty="0"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32106" y="5509577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ru-RU" sz="2200" dirty="0" smtClean="0">
                <a:latin typeface="+mj-lt"/>
              </a:rPr>
              <a:t>2008+</a:t>
            </a:r>
            <a:r>
              <a:rPr lang="en-US" sz="2200" dirty="0" smtClean="0">
                <a:latin typeface="+mj-lt"/>
              </a:rPr>
              <a:t>n</a:t>
            </a:r>
            <a:r>
              <a:rPr lang="el-GR" sz="2200" dirty="0" smtClean="0">
                <a:latin typeface="+mj-lt"/>
              </a:rPr>
              <a:t>Δ</a:t>
            </a:r>
            <a:r>
              <a:rPr lang="en-US" sz="2200" i="1" dirty="0" smtClean="0">
                <a:latin typeface="+mj-lt"/>
              </a:rPr>
              <a:t>t</a:t>
            </a:r>
            <a:endParaRPr lang="ru-RU" sz="2200" i="1" dirty="0"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62108" y="5709519"/>
            <a:ext cx="1261884" cy="405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Training</a:t>
            </a:r>
            <a:endParaRPr lang="ru-RU" sz="22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85272" y="5733915"/>
            <a:ext cx="1008597" cy="405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dirty="0" smtClean="0">
                <a:latin typeface="+mj-lt"/>
              </a:rPr>
              <a:t>Test </a:t>
            </a:r>
            <a:r>
              <a:rPr lang="en-US" sz="2200" i="1" dirty="0" smtClean="0">
                <a:latin typeface="+mj-lt"/>
              </a:rPr>
              <a:t>n</a:t>
            </a:r>
            <a:endParaRPr lang="ru-RU" sz="2200" i="1" dirty="0">
              <a:latin typeface="+mj-lt"/>
            </a:endParaRPr>
          </a:p>
        </p:txBody>
      </p:sp>
      <p:cxnSp>
        <p:nvCxnSpPr>
          <p:cNvPr id="70" name="Прямая соединительная линия 69"/>
          <p:cNvCxnSpPr/>
          <p:nvPr/>
        </p:nvCxnSpPr>
        <p:spPr>
          <a:xfrm>
            <a:off x="6868043" y="5932691"/>
            <a:ext cx="0" cy="109217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2854085" y="5938449"/>
            <a:ext cx="0" cy="109217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>
            <a:off x="7279223" y="6050587"/>
            <a:ext cx="0" cy="109217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/>
          <p:nvPr/>
        </p:nvCxnSpPr>
        <p:spPr>
          <a:xfrm flipV="1">
            <a:off x="3157606" y="6050587"/>
            <a:ext cx="4138551" cy="22611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552700" y="5175777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……………………………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1355284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3" grpId="0"/>
      <p:bldP spid="34" grpId="0"/>
      <p:bldP spid="48" grpId="0"/>
      <p:bldP spid="49" grpId="0"/>
      <p:bldP spid="54" grpId="0"/>
      <p:bldP spid="55" grpId="0"/>
      <p:bldP spid="56" grpId="0"/>
      <p:bldP spid="57" grpId="0"/>
      <p:bldP spid="65" grpId="0"/>
      <p:bldP spid="66" grpId="0"/>
      <p:bldP spid="67" grpId="0"/>
      <p:bldP spid="68" grpId="0"/>
      <p:bldP spid="83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2641" y="469256"/>
            <a:ext cx="8141860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80"/>
              </a:lnSpc>
            </a:pPr>
            <a:r>
              <a:rPr lang="ru-RU" sz="2400" b="1" i="1" dirty="0" smtClean="0">
                <a:solidFill>
                  <a:prstClr val="black"/>
                </a:solidFill>
                <a:latin typeface="Georgia"/>
              </a:rPr>
              <a:t>4.</a:t>
            </a:r>
            <a:r>
              <a:rPr lang="en-US" sz="2400" b="1" i="1" dirty="0" smtClean="0">
                <a:solidFill>
                  <a:prstClr val="black"/>
                </a:solidFill>
                <a:latin typeface="Georgia"/>
              </a:rPr>
              <a:t>2.</a:t>
            </a:r>
            <a:r>
              <a:rPr lang="ru-RU" sz="2400" b="1" i="1" dirty="0" smtClean="0">
                <a:latin typeface="+mj-lt"/>
              </a:rPr>
              <a:t> </a:t>
            </a:r>
            <a:r>
              <a:rPr lang="en-US" sz="2400" b="1" i="1" dirty="0">
                <a:latin typeface="+mj-lt"/>
              </a:rPr>
              <a:t>Mediterranean</a:t>
            </a:r>
          </a:p>
          <a:p>
            <a:pPr algn="ctr">
              <a:lnSpc>
                <a:spcPts val="2480"/>
              </a:lnSpc>
            </a:pPr>
            <a:r>
              <a:rPr lang="en-US" sz="2400" dirty="0">
                <a:latin typeface="+mj-lt"/>
              </a:rPr>
              <a:t>(the catalog with the mixed types of magnitudes)</a:t>
            </a:r>
            <a:r>
              <a:rPr lang="ru-RU" altLang="ja-JP" sz="2400" dirty="0" smtClean="0">
                <a:solidFill>
                  <a:prstClr val="black"/>
                </a:solidFill>
                <a:latin typeface="Georgia"/>
              </a:rPr>
              <a:t>)</a:t>
            </a:r>
            <a:r>
              <a:rPr lang="en-US" altLang="ja-JP" sz="2400" dirty="0" smtClean="0">
                <a:solidFill>
                  <a:prstClr val="black"/>
                </a:solidFill>
                <a:latin typeface="Georgia"/>
              </a:rPr>
              <a:t> 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8094" y="1374750"/>
            <a:ext cx="8198129" cy="3293598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dirty="0" smtClean="0">
                <a:latin typeface="+mj-lt"/>
              </a:rPr>
              <a:t>Initial data</a:t>
            </a:r>
            <a:r>
              <a:rPr lang="en-US" sz="2800" dirty="0" smtClean="0">
                <a:latin typeface="+mj-lt"/>
              </a:rPr>
              <a:t>: </a:t>
            </a:r>
            <a:r>
              <a:rPr lang="en-US" sz="2400" dirty="0" smtClean="0">
                <a:latin typeface="+mj-lt"/>
              </a:rPr>
              <a:t>Earthquake catalogue of the </a:t>
            </a:r>
            <a:r>
              <a:rPr lang="ru-RU" sz="2400" dirty="0" err="1">
                <a:latin typeface="+mj-lt"/>
              </a:rPr>
              <a:t>International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Seismological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 smtClean="0">
                <a:latin typeface="+mj-lt"/>
              </a:rPr>
              <a:t>Centre</a:t>
            </a:r>
            <a:r>
              <a:rPr lang="en-US" sz="2400" dirty="0" smtClean="0">
                <a:latin typeface="+mj-lt"/>
              </a:rPr>
              <a:t> (ISC).</a:t>
            </a:r>
            <a:endParaRPr lang="en-US" sz="2400" b="1" u="sng" dirty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b="1" i="1" dirty="0" smtClean="0">
                <a:latin typeface="+mj-lt"/>
              </a:rPr>
              <a:t>Data for feature fields</a:t>
            </a:r>
            <a:r>
              <a:rPr lang="ru-RU" sz="2400" dirty="0" smtClean="0">
                <a:latin typeface="+mj-lt"/>
              </a:rPr>
              <a:t>: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     Time interval		</a:t>
            </a:r>
            <a:r>
              <a:rPr lang="ru-RU" sz="2400" dirty="0" smtClean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27</a:t>
            </a:r>
            <a:r>
              <a:rPr lang="ru-RU" sz="2400" dirty="0" smtClean="0">
                <a:latin typeface="+mj-lt"/>
              </a:rPr>
              <a:t>.0</a:t>
            </a:r>
            <a:r>
              <a:rPr lang="en-US" sz="2400" dirty="0" smtClean="0">
                <a:latin typeface="+mj-lt"/>
              </a:rPr>
              <a:t>5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19</a:t>
            </a:r>
            <a:r>
              <a:rPr lang="ru-RU" sz="2400" dirty="0" smtClean="0">
                <a:latin typeface="+mj-lt"/>
              </a:rPr>
              <a:t>83</a:t>
            </a:r>
            <a:r>
              <a:rPr lang="en-US" sz="2400" dirty="0" smtClean="0">
                <a:latin typeface="+mj-lt"/>
              </a:rPr>
              <a:t>-14</a:t>
            </a:r>
            <a:r>
              <a:rPr lang="ru-RU" sz="2400" dirty="0" smtClean="0">
                <a:latin typeface="+mj-lt"/>
              </a:rPr>
              <a:t>.0</a:t>
            </a:r>
            <a:r>
              <a:rPr lang="en-US" sz="2400" dirty="0" smtClean="0">
                <a:latin typeface="+mj-lt"/>
              </a:rPr>
              <a:t>2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201</a:t>
            </a:r>
            <a:r>
              <a:rPr lang="ru-RU" sz="2400" dirty="0" smtClean="0">
                <a:latin typeface="+mj-lt"/>
              </a:rPr>
              <a:t>8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	Magnitudes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			</a:t>
            </a:r>
            <a:r>
              <a:rPr lang="ru-RU" sz="2400" i="1" dirty="0" smtClean="0">
                <a:latin typeface="+mj-lt"/>
              </a:rPr>
              <a:t>М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≥ </a:t>
            </a:r>
            <a:r>
              <a:rPr lang="ru-RU" sz="2400" dirty="0" smtClean="0">
                <a:latin typeface="+mj-lt"/>
              </a:rPr>
              <a:t>2.</a:t>
            </a:r>
            <a:r>
              <a:rPr lang="en-US" sz="2400" dirty="0" smtClean="0">
                <a:latin typeface="+mj-lt"/>
              </a:rPr>
              <a:t>7</a:t>
            </a:r>
            <a:endParaRPr lang="ru-RU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Depth of hypocenters</a:t>
            </a:r>
            <a:r>
              <a:rPr lang="ru-RU" sz="2400" dirty="0" smtClean="0">
                <a:latin typeface="+mj-lt"/>
              </a:rPr>
              <a:t> 		</a:t>
            </a:r>
            <a:r>
              <a:rPr lang="en-US" sz="2400" dirty="0" smtClean="0">
                <a:latin typeface="+mj-lt"/>
              </a:rPr>
              <a:t>H≤ 160 </a:t>
            </a:r>
            <a:r>
              <a:rPr lang="ru-RU" sz="2400" dirty="0" smtClean="0">
                <a:latin typeface="+mj-lt"/>
              </a:rPr>
              <a:t>км</a:t>
            </a:r>
            <a:r>
              <a:rPr lang="en-US" sz="2400" dirty="0" smtClean="0">
                <a:latin typeface="+mj-lt"/>
              </a:rPr>
              <a:t> </a:t>
            </a:r>
          </a:p>
          <a:p>
            <a:pPr marL="342871" indent="-34287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b="1" i="1" dirty="0" smtClean="0">
                <a:latin typeface="+mj-lt"/>
              </a:rPr>
              <a:t>Data for predictable events</a:t>
            </a:r>
            <a:r>
              <a:rPr lang="ru-RU" sz="2400" dirty="0" smtClean="0">
                <a:latin typeface="+mj-lt"/>
              </a:rPr>
              <a:t>: 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	Magnitudes</a:t>
            </a:r>
            <a:r>
              <a:rPr lang="ru-RU" sz="2400" dirty="0" smtClean="0">
                <a:latin typeface="+mj-lt"/>
              </a:rPr>
              <a:t>  </a:t>
            </a:r>
            <a:r>
              <a:rPr lang="en-US" sz="2400" dirty="0" smtClean="0">
                <a:latin typeface="+mj-lt"/>
              </a:rPr>
              <a:t>			</a:t>
            </a:r>
            <a:r>
              <a:rPr lang="ru-RU" sz="2400" i="1" dirty="0" smtClean="0">
                <a:latin typeface="+mj-lt"/>
              </a:rPr>
              <a:t>М</a:t>
            </a:r>
            <a:r>
              <a:rPr lang="ru-RU" sz="2400" dirty="0" smtClean="0">
                <a:latin typeface="+mj-lt"/>
              </a:rPr>
              <a:t> ≥ 6.0</a:t>
            </a:r>
            <a:r>
              <a:rPr lang="en-US" sz="2400" dirty="0" smtClean="0">
                <a:latin typeface="+mj-lt"/>
              </a:rPr>
              <a:t> </a:t>
            </a:r>
            <a:endParaRPr lang="ru-RU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/>
              <a:t>	</a:t>
            </a:r>
            <a:r>
              <a:rPr lang="en-US" sz="2400" dirty="0" smtClean="0">
                <a:latin typeface="+mj-lt"/>
              </a:rPr>
              <a:t>Depth of </a:t>
            </a:r>
            <a:r>
              <a:rPr lang="en-US" sz="2400" dirty="0" err="1" smtClean="0">
                <a:latin typeface="+mj-lt"/>
              </a:rPr>
              <a:t>hypoventers</a:t>
            </a:r>
            <a:r>
              <a:rPr lang="ru-RU" sz="2400" dirty="0" smtClean="0">
                <a:latin typeface="+mj-lt"/>
              </a:rPr>
              <a:t> 		</a:t>
            </a:r>
            <a:r>
              <a:rPr lang="en-US" sz="2400" dirty="0" smtClean="0">
                <a:latin typeface="+mj-lt"/>
              </a:rPr>
              <a:t>H≤ 60 </a:t>
            </a:r>
            <a:r>
              <a:rPr lang="ru-RU" sz="2400" dirty="0" smtClean="0">
                <a:latin typeface="+mj-lt"/>
              </a:rPr>
              <a:t>км	</a:t>
            </a:r>
            <a:endParaRPr lang="en-US" sz="2400" dirty="0" smtClean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8094" y="4802589"/>
            <a:ext cx="8546363" cy="1293051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sz="2400" b="1" i="1" dirty="0" smtClean="0">
                <a:latin typeface="+mj-lt"/>
              </a:rPr>
              <a:t>Testing interval</a:t>
            </a:r>
            <a:r>
              <a:rPr lang="ru-RU" sz="2400" dirty="0" smtClean="0">
                <a:latin typeface="+mj-lt"/>
              </a:rPr>
              <a:t>:</a:t>
            </a:r>
            <a:r>
              <a:rPr lang="ru-RU" sz="2400" b="1" i="1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2008-2018, 1</a:t>
            </a:r>
            <a:r>
              <a:rPr lang="en-US" sz="2400" dirty="0" smtClean="0">
                <a:latin typeface="+mj-lt"/>
              </a:rPr>
              <a:t>0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events</a:t>
            </a:r>
            <a:r>
              <a:rPr lang="ru-RU" sz="2400" dirty="0" smtClean="0">
                <a:latin typeface="+mj-lt"/>
              </a:rPr>
              <a:t>.</a:t>
            </a:r>
          </a:p>
          <a:p>
            <a:pPr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 smtClean="0">
                <a:latin typeface="+mj-lt"/>
              </a:rPr>
              <a:t>Parameters of the alarm field</a:t>
            </a:r>
            <a:r>
              <a:rPr lang="ru-RU" sz="2400" dirty="0" smtClean="0">
                <a:latin typeface="+mj-lt"/>
              </a:rPr>
              <a:t>:</a:t>
            </a:r>
            <a:endParaRPr lang="en-US" sz="2400" dirty="0" smtClean="0">
              <a:latin typeface="+mj-lt"/>
            </a:endParaRPr>
          </a:p>
          <a:p>
            <a:pPr marL="342871" indent="-342871">
              <a:lnSpc>
                <a:spcPts val="2500"/>
              </a:lnSpc>
              <a:spcAft>
                <a:spcPts val="600"/>
              </a:spcAft>
              <a:buFont typeface="Wingdings" charset="2"/>
              <a:buChar char="Ø"/>
            </a:pPr>
            <a:r>
              <a:rPr lang="en-US" sz="2400" dirty="0" smtClean="0">
                <a:latin typeface="+mj-lt"/>
              </a:rPr>
              <a:t>Cylinder of alarm: </a:t>
            </a:r>
            <a:r>
              <a:rPr lang="en-US" sz="2400" i="1" dirty="0" smtClean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 = 20 km, </a:t>
            </a:r>
            <a:r>
              <a:rPr lang="en-US" sz="2400" i="1" dirty="0" smtClean="0">
                <a:latin typeface="+mj-lt"/>
              </a:rPr>
              <a:t>T</a:t>
            </a:r>
            <a:r>
              <a:rPr lang="en-US" sz="2400" dirty="0" smtClean="0">
                <a:latin typeface="+mj-lt"/>
              </a:rPr>
              <a:t> = 365 days.</a:t>
            </a:r>
            <a:endParaRPr lang="ru-RU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5802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4236" y="553696"/>
            <a:ext cx="8218670" cy="5371090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i="1" dirty="0" smtClean="0">
                <a:latin typeface="+mj-lt"/>
              </a:rPr>
              <a:t>Grid feature fields </a:t>
            </a:r>
            <a:r>
              <a:rPr lang="en-US" altLang="ja-JP" sz="2400" dirty="0" smtClean="0">
                <a:latin typeface="+mj-lt"/>
              </a:rPr>
              <a:t>(grid step: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longitude </a:t>
            </a:r>
            <a:r>
              <a:rPr lang="ru-RU" sz="2400" dirty="0" smtClean="0">
                <a:latin typeface="+mj-lt"/>
              </a:rPr>
              <a:t>0.</a:t>
            </a:r>
            <a:r>
              <a:rPr lang="en-US" sz="2400" dirty="0" smtClean="0">
                <a:latin typeface="+mj-lt"/>
              </a:rPr>
              <a:t>2</a:t>
            </a:r>
            <a:r>
              <a:rPr lang="ru-RU" sz="2400" dirty="0" smtClean="0">
                <a:latin typeface="+mj-lt"/>
                <a:sym typeface="Symbol"/>
              </a:rPr>
              <a:t></a:t>
            </a:r>
            <a:r>
              <a:rPr lang="ru-RU" sz="2400" dirty="0">
                <a:latin typeface="+mj-lt"/>
              </a:rPr>
              <a:t>, </a:t>
            </a:r>
            <a:r>
              <a:rPr lang="en-US" sz="2400" dirty="0" smtClean="0">
                <a:latin typeface="+mj-lt"/>
              </a:rPr>
              <a:t>latitude </a:t>
            </a:r>
            <a:r>
              <a:rPr lang="ru-RU" sz="2400" dirty="0" smtClean="0">
                <a:latin typeface="+mj-lt"/>
              </a:rPr>
              <a:t>0.1</a:t>
            </a:r>
            <a:r>
              <a:rPr lang="en-US" sz="2400" dirty="0" smtClean="0">
                <a:latin typeface="+mj-lt"/>
              </a:rPr>
              <a:t>3</a:t>
            </a:r>
            <a:r>
              <a:rPr lang="ru-RU" sz="2400" dirty="0" smtClean="0">
                <a:latin typeface="+mj-lt"/>
                <a:sym typeface="Symbol"/>
              </a:rPr>
              <a:t></a:t>
            </a:r>
            <a:r>
              <a:rPr lang="en-US" sz="2400" dirty="0">
                <a:latin typeface="+mj-lt"/>
                <a:sym typeface="Symbol"/>
              </a:rPr>
              <a:t>,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time</a:t>
            </a:r>
            <a:r>
              <a:rPr lang="ru-RU" sz="2400" dirty="0" smtClean="0">
                <a:latin typeface="+mj-lt"/>
              </a:rPr>
              <a:t> </a:t>
            </a:r>
            <a:r>
              <a:rPr lang="el-GR" sz="2400" dirty="0" smtClean="0">
                <a:latin typeface="+mj-lt"/>
                <a:cs typeface="Times New Roman" pitchFamily="18" charset="0"/>
              </a:rPr>
              <a:t>Δ</a:t>
            </a:r>
            <a:r>
              <a:rPr lang="en-US" sz="2400" i="1" dirty="0" smtClean="0">
                <a:latin typeface="+mj-lt"/>
                <a:cs typeface="Times New Roman" pitchFamily="18" charset="0"/>
              </a:rPr>
              <a:t>t </a:t>
            </a:r>
            <a:r>
              <a:rPr lang="ru-RU" sz="2400" i="1" dirty="0" smtClean="0">
                <a:latin typeface="+mj-lt"/>
                <a:cs typeface="Times New Roman" pitchFamily="18" charset="0"/>
              </a:rPr>
              <a:t>=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49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days).</a:t>
            </a:r>
            <a:r>
              <a:rPr lang="ru-RU" altLang="ja-JP" sz="2400" dirty="0" smtClean="0"/>
              <a:t> </a:t>
            </a:r>
            <a:endParaRPr lang="ru-RU" altLang="ja-JP" sz="2400" dirty="0">
              <a:latin typeface="+mj-lt"/>
            </a:endParaRPr>
          </a:p>
          <a:p>
            <a:pPr marL="446088" lvl="1" indent="-14288"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dirty="0" smtClean="0">
                <a:latin typeface="+mj-lt"/>
              </a:rPr>
              <a:t>F</a:t>
            </a:r>
            <a:r>
              <a:rPr lang="en-US" altLang="ja-JP" sz="2400" b="1" baseline="-25000" dirty="0" smtClean="0">
                <a:latin typeface="+mj-lt"/>
              </a:rPr>
              <a:t>1</a:t>
            </a:r>
            <a:r>
              <a:rPr lang="en-US" altLang="ja-JP" sz="2400" dirty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is </a:t>
            </a:r>
            <a:r>
              <a:rPr lang="ru-RU" altLang="ja-JP" sz="2400" dirty="0" smtClean="0">
                <a:latin typeface="+mj-lt"/>
              </a:rPr>
              <a:t>3</a:t>
            </a:r>
            <a:r>
              <a:rPr lang="en-US" altLang="ja-JP" sz="2400" dirty="0" smtClean="0">
                <a:latin typeface="+mj-lt"/>
              </a:rPr>
              <a:t>D fields of negative temporal anomalies of density of earthquakes (density: kernel smoothing with parameters </a:t>
            </a:r>
            <a:r>
              <a:rPr lang="en-US" altLang="ja-JP" sz="2400" i="1" dirty="0" smtClean="0">
                <a:latin typeface="+mj-lt"/>
              </a:rPr>
              <a:t>R</a:t>
            </a:r>
            <a:r>
              <a:rPr lang="en-US" altLang="ja-JP" sz="2400" dirty="0" smtClean="0">
                <a:latin typeface="+mj-lt"/>
              </a:rPr>
              <a:t>=50 km,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=100 days; anomalies: Student’s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-statistics with parameters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background</a:t>
            </a:r>
            <a:r>
              <a:rPr lang="ru-RU" altLang="ja-JP" sz="2400" dirty="0" smtClean="0">
                <a:latin typeface="+mj-lt"/>
              </a:rPr>
              <a:t>=3650 </a:t>
            </a:r>
            <a:r>
              <a:rPr lang="en-US" altLang="ja-JP" sz="2400" dirty="0" smtClean="0">
                <a:latin typeface="+mj-lt"/>
              </a:rPr>
              <a:t>days</a:t>
            </a:r>
            <a:r>
              <a:rPr lang="ru-RU" altLang="ja-JP" sz="2400" dirty="0" smtClean="0">
                <a:latin typeface="+mj-lt"/>
              </a:rPr>
              <a:t>,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test</a:t>
            </a:r>
            <a:r>
              <a:rPr lang="ru-RU" altLang="ja-JP" sz="2400" dirty="0" smtClean="0">
                <a:latin typeface="+mj-lt"/>
              </a:rPr>
              <a:t>=196 </a:t>
            </a:r>
            <a:r>
              <a:rPr lang="en-US" altLang="ja-JP" sz="2400" dirty="0" smtClean="0">
                <a:latin typeface="+mj-lt"/>
              </a:rPr>
              <a:t>days).</a:t>
            </a:r>
            <a:endParaRPr lang="en-US" altLang="ja-JP" sz="2400" dirty="0">
              <a:latin typeface="+mj-lt"/>
            </a:endParaRPr>
          </a:p>
          <a:p>
            <a:pPr marL="446088" lvl="1" indent="-14288"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dirty="0" smtClean="0">
                <a:latin typeface="+mj-lt"/>
              </a:rPr>
              <a:t>F</a:t>
            </a:r>
            <a:r>
              <a:rPr lang="en-US" altLang="ja-JP" sz="2400" b="1" baseline="-25000" dirty="0" smtClean="0">
                <a:latin typeface="+mj-lt"/>
              </a:rPr>
              <a:t>2</a:t>
            </a:r>
            <a:r>
              <a:rPr lang="en-US" altLang="ja-JP" sz="2400" dirty="0" smtClean="0">
                <a:latin typeface="+mj-lt"/>
              </a:rPr>
              <a:t> is 3D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field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of positive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temporal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anomalies of mean earthquake magnitude (mean magnitudes: kernel smoothing with parameters</a:t>
            </a:r>
            <a:r>
              <a:rPr lang="ru-RU" altLang="ja-JP" sz="2400" dirty="0" smtClean="0"/>
              <a:t> </a:t>
            </a:r>
            <a:r>
              <a:rPr lang="en-US" altLang="ja-JP" sz="2400" i="1" dirty="0" smtClean="0">
                <a:latin typeface="+mj-lt"/>
              </a:rPr>
              <a:t>R</a:t>
            </a:r>
            <a:r>
              <a:rPr lang="en-US" altLang="ja-JP" sz="2400" dirty="0" smtClean="0">
                <a:latin typeface="+mj-lt"/>
              </a:rPr>
              <a:t>=</a:t>
            </a:r>
            <a:r>
              <a:rPr lang="ru-RU" altLang="ja-JP" sz="2400" dirty="0" smtClean="0">
                <a:latin typeface="+mj-lt"/>
              </a:rPr>
              <a:t>10</a:t>
            </a:r>
            <a:r>
              <a:rPr lang="en-US" altLang="ja-JP" sz="2400" dirty="0" smtClean="0">
                <a:latin typeface="+mj-lt"/>
              </a:rPr>
              <a:t>0 km,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=730 days; anomalies: Student’s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-statistics with parameters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background</a:t>
            </a:r>
            <a:r>
              <a:rPr lang="ru-RU" altLang="ja-JP" sz="2400" dirty="0" smtClean="0">
                <a:latin typeface="+mj-lt"/>
              </a:rPr>
              <a:t>=3650 </a:t>
            </a:r>
            <a:r>
              <a:rPr lang="en-US" altLang="ja-JP" sz="2400" dirty="0" smtClean="0">
                <a:latin typeface="+mj-lt"/>
              </a:rPr>
              <a:t>days</a:t>
            </a:r>
            <a:r>
              <a:rPr lang="ru-RU" altLang="ja-JP" sz="2400" dirty="0" smtClean="0">
                <a:latin typeface="+mj-lt"/>
              </a:rPr>
              <a:t>, </a:t>
            </a:r>
            <a:r>
              <a:rPr lang="ru-RU" altLang="ja-JP" sz="2400" i="1" dirty="0" smtClean="0">
                <a:latin typeface="+mj-lt"/>
              </a:rPr>
              <a:t>Т</a:t>
            </a:r>
            <a:r>
              <a:rPr lang="en-US" altLang="ja-JP" dirty="0" smtClean="0">
                <a:latin typeface="+mj-lt"/>
              </a:rPr>
              <a:t>test</a:t>
            </a:r>
            <a:r>
              <a:rPr lang="ru-RU" altLang="ja-JP" sz="2400" dirty="0" smtClean="0">
                <a:latin typeface="+mj-lt"/>
              </a:rPr>
              <a:t>=196 </a:t>
            </a:r>
            <a:r>
              <a:rPr lang="en-US" altLang="ja-JP" sz="2400" dirty="0" smtClean="0">
                <a:latin typeface="+mj-lt"/>
              </a:rPr>
              <a:t>days).</a:t>
            </a:r>
            <a:endParaRPr lang="en-US" altLang="ja-JP" sz="2400" dirty="0">
              <a:latin typeface="+mj-lt"/>
            </a:endParaRPr>
          </a:p>
          <a:p>
            <a:pPr marL="446088" lvl="1" indent="-14288">
              <a:lnSpc>
                <a:spcPts val="2500"/>
              </a:lnSpc>
              <a:spcAft>
                <a:spcPts val="1200"/>
              </a:spcAft>
            </a:pPr>
            <a:r>
              <a:rPr lang="en-US" altLang="ja-JP" sz="2400" b="1" dirty="0" smtClean="0">
                <a:latin typeface="+mj-lt"/>
              </a:rPr>
              <a:t>F</a:t>
            </a:r>
            <a:r>
              <a:rPr lang="ru-RU" altLang="ja-JP" sz="2400" b="1" baseline="-25000" dirty="0" smtClean="0">
                <a:latin typeface="+mj-lt"/>
              </a:rPr>
              <a:t>4</a:t>
            </a:r>
            <a:r>
              <a:rPr lang="en-US" altLang="ja-JP" sz="2400" dirty="0" smtClean="0">
                <a:latin typeface="+mj-lt"/>
              </a:rPr>
              <a:t> is 2D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field of density of earthquake epicenters (kernel smoothing in the interval from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19</a:t>
            </a:r>
            <a:r>
              <a:rPr lang="ru-RU" altLang="ja-JP" sz="2400" dirty="0" smtClean="0">
                <a:latin typeface="+mj-lt"/>
              </a:rPr>
              <a:t>8</a:t>
            </a:r>
            <a:r>
              <a:rPr lang="en-US" altLang="ja-JP" sz="2400" dirty="0" smtClean="0">
                <a:latin typeface="+mj-lt"/>
              </a:rPr>
              <a:t>8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 smtClean="0">
                <a:latin typeface="+mj-lt"/>
              </a:rPr>
              <a:t>till 2008 with parameter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i="1" dirty="0" smtClean="0">
                <a:latin typeface="+mj-lt"/>
              </a:rPr>
              <a:t>R</a:t>
            </a:r>
            <a:r>
              <a:rPr lang="ru-RU" altLang="ja-JP" sz="2400" dirty="0" smtClean="0">
                <a:latin typeface="+mj-lt"/>
              </a:rPr>
              <a:t>=50 км</a:t>
            </a:r>
            <a:r>
              <a:rPr lang="en-US" altLang="ja-JP" sz="2400" dirty="0" smtClean="0">
                <a:latin typeface="+mj-lt"/>
              </a:rPr>
              <a:t>)</a:t>
            </a:r>
            <a:r>
              <a:rPr lang="ru-RU" altLang="ja-JP" sz="2400" dirty="0" smtClean="0">
                <a:latin typeface="+mj-lt"/>
              </a:rPr>
              <a:t>. </a:t>
            </a:r>
            <a:endParaRPr lang="ru-RU" altLang="ja-JP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08108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5897" y="837983"/>
            <a:ext cx="8198817" cy="511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ja-JP" sz="2400" b="1" i="1" dirty="0" smtClean="0">
                <a:latin typeface="+mj-lt"/>
              </a:rPr>
              <a:t>Mode </a:t>
            </a:r>
            <a:r>
              <a:rPr lang="en-US" altLang="ja-JP" sz="2400" b="1" i="1" dirty="0">
                <a:latin typeface="+mj-lt"/>
              </a:rPr>
              <a:t>of </a:t>
            </a:r>
            <a:r>
              <a:rPr lang="en-US" altLang="ja-JP" sz="2400" b="1" i="1" dirty="0" smtClean="0">
                <a:latin typeface="+mj-lt"/>
              </a:rPr>
              <a:t>operation</a:t>
            </a:r>
          </a:p>
          <a:p>
            <a:pPr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ja-JP" sz="2400" dirty="0" smtClean="0">
                <a:latin typeface="+mj-lt"/>
              </a:rPr>
              <a:t>The </a:t>
            </a:r>
            <a:r>
              <a:rPr lang="en-US" altLang="ja-JP" sz="2400" dirty="0">
                <a:latin typeface="+mj-lt"/>
              </a:rPr>
              <a:t>system </a:t>
            </a:r>
            <a:r>
              <a:rPr lang="en-US" altLang="ja-JP" sz="2400" dirty="0" smtClean="0">
                <a:latin typeface="+mj-lt"/>
              </a:rPr>
              <a:t>operates regularly </a:t>
            </a:r>
            <a:r>
              <a:rPr lang="en-US" altLang="ja-JP" sz="2400" dirty="0">
                <a:latin typeface="+mj-lt"/>
              </a:rPr>
              <a:t>with the step </a:t>
            </a:r>
            <a:r>
              <a:rPr lang="en-US" altLang="ja-JP" sz="2400" dirty="0" smtClean="0">
                <a:latin typeface="+mj-lt"/>
              </a:rPr>
              <a:t> </a:t>
            </a:r>
            <a:r>
              <a:rPr lang="en-US" altLang="ja-JP" sz="2400" dirty="0" err="1" smtClean="0">
                <a:latin typeface="+mj-lt"/>
              </a:rPr>
              <a:t>Δ</a:t>
            </a:r>
            <a:r>
              <a:rPr lang="en-US" altLang="ja-JP" sz="2400" i="1" dirty="0" err="1" smtClean="0">
                <a:latin typeface="+mj-lt"/>
              </a:rPr>
              <a:t>t</a:t>
            </a:r>
            <a:r>
              <a:rPr lang="en-US" altLang="ja-JP" sz="2400" dirty="0" smtClean="0">
                <a:latin typeface="+mj-lt"/>
              </a:rPr>
              <a:t> </a:t>
            </a:r>
            <a:r>
              <a:rPr lang="en-US" altLang="ja-JP" sz="2400" dirty="0">
                <a:latin typeface="+mj-lt"/>
              </a:rPr>
              <a:t>= </a:t>
            </a:r>
            <a:r>
              <a:rPr lang="en-US" altLang="ja-JP" sz="2400" dirty="0" smtClean="0">
                <a:latin typeface="+mj-lt"/>
              </a:rPr>
              <a:t>const</a:t>
            </a:r>
            <a:r>
              <a:rPr lang="en-US" altLang="ja-JP" sz="2400" dirty="0">
                <a:latin typeface="+mj-lt"/>
              </a:rPr>
              <a:t>.</a:t>
            </a:r>
            <a:endParaRPr lang="en-US" altLang="ja-JP" sz="2400" dirty="0" smtClean="0">
              <a:latin typeface="+mj-lt"/>
            </a:endParaRPr>
          </a:p>
          <a:p>
            <a:pPr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ja-JP" sz="2400" dirty="0" smtClean="0">
                <a:latin typeface="+mj-lt"/>
              </a:rPr>
              <a:t>At the moment </a:t>
            </a:r>
            <a:r>
              <a:rPr lang="en-US" altLang="ja-JP" sz="2400" i="1" dirty="0" smtClean="0">
                <a:latin typeface="+mj-lt"/>
              </a:rPr>
              <a:t>t</a:t>
            </a:r>
            <a:r>
              <a:rPr lang="ru-RU" altLang="ja-JP" sz="2400" dirty="0" smtClean="0">
                <a:latin typeface="+mj-lt"/>
              </a:rPr>
              <a:t> </a:t>
            </a:r>
            <a:r>
              <a:rPr lang="en-US" altLang="ja-JP" sz="2400" dirty="0">
                <a:latin typeface="+mj-lt"/>
              </a:rPr>
              <a:t>the system performs the following </a:t>
            </a:r>
            <a:r>
              <a:rPr lang="en-US" altLang="ja-JP" sz="2400" dirty="0" smtClean="0">
                <a:latin typeface="+mj-lt"/>
              </a:rPr>
              <a:t>actions:</a:t>
            </a:r>
            <a:endParaRPr lang="ru-RU" altLang="ja-JP" sz="2400" dirty="0" smtClean="0">
              <a:latin typeface="+mj-lt"/>
            </a:endParaRPr>
          </a:p>
          <a:p>
            <a:pPr marL="457200" indent="-457200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ja-JP" sz="2400" dirty="0">
                <a:latin typeface="+mj-lt"/>
              </a:rPr>
              <a:t>Loads new input data </a:t>
            </a:r>
            <a:r>
              <a:rPr lang="en-US" altLang="ja-JP" sz="2400" dirty="0" smtClean="0">
                <a:latin typeface="+mj-lt"/>
              </a:rPr>
              <a:t>about </a:t>
            </a:r>
            <a:r>
              <a:rPr lang="en-US" altLang="ja-JP" sz="2400" dirty="0">
                <a:latin typeface="+mj-lt"/>
              </a:rPr>
              <a:t>the seismic process.</a:t>
            </a:r>
          </a:p>
          <a:p>
            <a:pPr marL="457200" indent="-457200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ja-JP" sz="2400" dirty="0">
                <a:latin typeface="+mj-lt"/>
              </a:rPr>
              <a:t>Converts input data to </a:t>
            </a:r>
            <a:r>
              <a:rPr lang="en-US" altLang="ja-JP" sz="2400" dirty="0" smtClean="0">
                <a:latin typeface="+mj-lt"/>
              </a:rPr>
              <a:t>grid fields.</a:t>
            </a:r>
          </a:p>
          <a:p>
            <a:pPr marL="457200" indent="-457200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ja-JP" sz="2400" dirty="0" smtClean="0">
                <a:latin typeface="+mj-lt"/>
              </a:rPr>
              <a:t>Calculates spatial and spatio-temporal feature fields.</a:t>
            </a:r>
            <a:endParaRPr lang="ru-RU" altLang="ja-JP" sz="2400" dirty="0" smtClean="0">
              <a:latin typeface="+mj-lt"/>
            </a:endParaRPr>
          </a:p>
          <a:p>
            <a:pPr marL="457200" indent="-457200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ja-JP" sz="2400" dirty="0" smtClean="0">
                <a:latin typeface="+mj-lt"/>
              </a:rPr>
              <a:t>Calculates </a:t>
            </a:r>
            <a:r>
              <a:rPr lang="en-US" altLang="ja-JP" sz="2400" dirty="0">
                <a:latin typeface="+mj-lt"/>
              </a:rPr>
              <a:t>the alarm zone for a time T ≥ </a:t>
            </a:r>
            <a:r>
              <a:rPr lang="en-US" altLang="ja-JP" sz="2400" dirty="0" err="1" smtClean="0">
                <a:latin typeface="+mj-lt"/>
              </a:rPr>
              <a:t>Δt</a:t>
            </a:r>
            <a:r>
              <a:rPr lang="en-US" altLang="ja-JP" sz="2400" dirty="0" smtClean="0">
                <a:latin typeface="+mj-lt"/>
              </a:rPr>
              <a:t>. The alarm zone a function of a set of feature fields</a:t>
            </a:r>
            <a:r>
              <a:rPr lang="ru-RU" altLang="ja-JP" sz="2400" dirty="0" smtClean="0">
                <a:latin typeface="+mj-lt"/>
              </a:rPr>
              <a:t>.</a:t>
            </a:r>
          </a:p>
          <a:p>
            <a:pPr marL="457200" indent="-457200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ja-JP" sz="2400" dirty="0">
                <a:latin typeface="+mj-lt"/>
              </a:rPr>
              <a:t>C</a:t>
            </a:r>
            <a:r>
              <a:rPr lang="en-US" altLang="ja-JP" sz="2400" dirty="0" smtClean="0">
                <a:latin typeface="+mj-lt"/>
              </a:rPr>
              <a:t>ombines </a:t>
            </a:r>
            <a:r>
              <a:rPr lang="en-US" altLang="ja-JP" sz="2400" dirty="0">
                <a:latin typeface="+mj-lt"/>
              </a:rPr>
              <a:t>all the alarm zones calculated in the </a:t>
            </a:r>
            <a:r>
              <a:rPr lang="en-US" altLang="ja-JP" sz="2400" dirty="0" smtClean="0">
                <a:latin typeface="+mj-lt"/>
              </a:rPr>
              <a:t>previous steps.</a:t>
            </a:r>
          </a:p>
          <a:p>
            <a:pPr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ja-JP" sz="2400" b="1" i="1" dirty="0" smtClean="0">
                <a:latin typeface="+mj-lt"/>
              </a:rPr>
              <a:t>Forecast</a:t>
            </a:r>
          </a:p>
          <a:p>
            <a:pPr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ja-JP" sz="2400" dirty="0" smtClean="0">
                <a:latin typeface="+mj-lt"/>
              </a:rPr>
              <a:t>The earthquake is predicted if the total alarm area covers its epicenter.</a:t>
            </a:r>
            <a:endParaRPr lang="ru-RU" altLang="ja-JP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0283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400" y="361290"/>
            <a:ext cx="8335316" cy="461626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r>
              <a:rPr lang="en-US" sz="2400" b="1" dirty="0" smtClean="0">
                <a:latin typeface="+mj-lt"/>
              </a:rPr>
              <a:t>Forecasts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613072"/>
              </p:ext>
            </p:extLst>
          </p:nvPr>
        </p:nvGraphicFramePr>
        <p:xfrm>
          <a:off x="287855" y="874126"/>
          <a:ext cx="7957294" cy="4711962"/>
        </p:xfrm>
        <a:graphic>
          <a:graphicData uri="http://schemas.openxmlformats.org/drawingml/2006/table">
            <a:tbl>
              <a:tblPr/>
              <a:tblGrid>
                <a:gridCol w="1197296"/>
                <a:gridCol w="1107005"/>
                <a:gridCol w="960125"/>
                <a:gridCol w="1267365"/>
                <a:gridCol w="1305770"/>
                <a:gridCol w="1054521"/>
                <a:gridCol w="1065212"/>
              </a:tblGrid>
              <a:tr h="6982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umber of events in the training</a:t>
                      </a:r>
                      <a:endParaRPr lang="ru-R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Data</a:t>
                      </a:r>
                      <a:endParaRPr lang="ru-R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Time</a:t>
                      </a:r>
                      <a:endParaRPr lang="ru-R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Longitude</a:t>
                      </a:r>
                      <a:endParaRPr lang="ru-RU" sz="20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Latitude</a:t>
                      </a:r>
                      <a:endParaRPr lang="ru-R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err="1" smtClean="0">
                          <a:latin typeface="Times New Roman"/>
                          <a:ea typeface="Times New Roman"/>
                          <a:cs typeface="Times New Roman"/>
                        </a:rPr>
                        <a:t>Magni-tude</a:t>
                      </a:r>
                      <a:endParaRPr lang="ru-R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Volume of alarm</a:t>
                      </a:r>
                      <a:endParaRPr lang="ru-R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01.07.09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9:30:10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25.5396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34.1472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0.68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12.10.13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13:11:53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23.3718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35.5277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6.4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0.57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24.05.14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9:25:03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25.3698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40.2763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6.3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0.58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16.04.15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18:07:43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26.8235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35.1891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6.0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0.19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17.11.15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7:10:06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20.379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38.754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0.15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24.08.16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1:36:32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13.1877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42.723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6.0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0.16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26.10.16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19:18:08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13.0666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42.9564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6.1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0.06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30.10.16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6:40:18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13.0961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42.8621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0.06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12.06.17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12:28:39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26.365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38.9296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0.06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20.07.17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22:31:11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27.4139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36.9293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0.03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60" marR="65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0" y="5586088"/>
            <a:ext cx="8546363" cy="76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2400" dirty="0">
                <a:latin typeface="+mj-lt"/>
              </a:rPr>
              <a:t>The accuracy of the forecast increases with the number of events used to train the forecast field.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8930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400" y="361290"/>
            <a:ext cx="8335316" cy="461626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r>
              <a:rPr lang="en-US" sz="2400" b="1" dirty="0">
                <a:latin typeface="+mj-lt"/>
              </a:rPr>
              <a:t>Forecast probabilities 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25755"/>
              </p:ext>
            </p:extLst>
          </p:nvPr>
        </p:nvGraphicFramePr>
        <p:xfrm>
          <a:off x="556692" y="878476"/>
          <a:ext cx="7873026" cy="2011680"/>
        </p:xfrm>
        <a:graphic>
          <a:graphicData uri="http://schemas.openxmlformats.org/drawingml/2006/table">
            <a:tbl>
              <a:tblPr/>
              <a:tblGrid>
                <a:gridCol w="2119309"/>
                <a:gridCol w="2415309"/>
                <a:gridCol w="1669204"/>
                <a:gridCol w="1669204"/>
              </a:tblGrid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</a:rPr>
                        <a:t>Volume of alarm</a:t>
                      </a:r>
                      <a:endParaRPr lang="ru-RU" sz="2000" dirty="0" smtClean="0"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V</a:t>
                      </a:r>
                      <a:endParaRPr lang="ru-R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</a:rPr>
                        <a:t>Number of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</a:rPr>
                        <a:t>correct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</a:rPr>
                        <a:t>forecasts</a:t>
                      </a:r>
                      <a:endParaRPr lang="ru-RU" sz="2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latin typeface="Times New Roman"/>
                          <a:ea typeface="Times New Roman"/>
                        </a:rPr>
                        <a:t>Forecast probability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U</a:t>
                      </a:r>
                      <a:endParaRPr lang="ru-R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latin typeface="Times New Roman"/>
                          <a:ea typeface="Times New Roman"/>
                          <a:cs typeface="Times New Roman"/>
                        </a:rPr>
                        <a:t>U</a:t>
                      </a:r>
                      <a:r>
                        <a:rPr lang="ru-RU" sz="2000" b="1" dirty="0">
                          <a:latin typeface="Times New Roman"/>
                          <a:ea typeface="Times New Roman"/>
                          <a:cs typeface="Times New Roman"/>
                        </a:rPr>
                        <a:t>/</a:t>
                      </a:r>
                      <a:r>
                        <a:rPr lang="en-US" sz="2000" b="1" i="1" dirty="0">
                          <a:latin typeface="Times New Roman"/>
                          <a:ea typeface="Times New Roman"/>
                          <a:cs typeface="Times New Roman"/>
                        </a:rPr>
                        <a:t>V</a:t>
                      </a:r>
                      <a:endParaRPr lang="ru-RU" sz="2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0.05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0.4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0.15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3.3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0.2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0.7</a:t>
                      </a:r>
                      <a:endParaRPr lang="ru-RU" sz="18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3.5</a:t>
                      </a:r>
                      <a:endParaRPr lang="ru-RU" sz="1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575" y="3034282"/>
            <a:ext cx="4877435" cy="33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984010" y="3065463"/>
            <a:ext cx="3599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Dependence of the forecast probability </a:t>
            </a:r>
            <a:r>
              <a:rPr lang="en-US" sz="2400" i="1" dirty="0">
                <a:latin typeface="+mj-lt"/>
              </a:rPr>
              <a:t>U</a:t>
            </a:r>
            <a:r>
              <a:rPr lang="en-US" sz="2400" dirty="0">
                <a:latin typeface="+mj-lt"/>
              </a:rPr>
              <a:t> on the volume of alarm </a:t>
            </a:r>
            <a:r>
              <a:rPr lang="en-US" sz="2400" i="1" dirty="0">
                <a:latin typeface="+mj-lt"/>
              </a:rPr>
              <a:t>V</a:t>
            </a:r>
            <a:r>
              <a:rPr lang="en-US" sz="2400" dirty="0">
                <a:latin typeface="+mj-lt"/>
              </a:rPr>
              <a:t> for </a:t>
            </a:r>
            <a:r>
              <a:rPr lang="en-US" sz="2400" dirty="0" smtClean="0">
                <a:latin typeface="+mj-lt"/>
              </a:rPr>
              <a:t>10 </a:t>
            </a:r>
            <a:r>
              <a:rPr lang="en-US" sz="2400" dirty="0">
                <a:latin typeface="+mj-lt"/>
              </a:rPr>
              <a:t>earthquakes in </a:t>
            </a:r>
            <a:r>
              <a:rPr lang="en-US" sz="2400" dirty="0" smtClean="0">
                <a:latin typeface="+mj-lt"/>
              </a:rPr>
              <a:t>2008-</a:t>
            </a:r>
            <a:r>
              <a:rPr lang="en-US" sz="2400" dirty="0">
                <a:latin typeface="+mj-lt"/>
              </a:rPr>
              <a:t>2018. with magnitudes </a:t>
            </a:r>
            <a:r>
              <a:rPr lang="en-US" sz="2400" i="1" dirty="0">
                <a:latin typeface="+mj-lt"/>
              </a:rPr>
              <a:t>M</a:t>
            </a:r>
            <a:r>
              <a:rPr lang="en-US" sz="2400" dirty="0">
                <a:latin typeface="+mj-lt"/>
              </a:rPr>
              <a:t>≥6.0 and depths of hypocenters </a:t>
            </a:r>
            <a:r>
              <a:rPr lang="en-US" sz="2400" i="1" dirty="0">
                <a:latin typeface="+mj-lt"/>
              </a:rPr>
              <a:t>H</a:t>
            </a:r>
            <a:r>
              <a:rPr lang="en-US" sz="2400" dirty="0" smtClean="0">
                <a:latin typeface="+mj-lt"/>
              </a:rPr>
              <a:t>≤60 </a:t>
            </a:r>
            <a:r>
              <a:rPr lang="en-US" sz="2400" dirty="0">
                <a:latin typeface="+mj-lt"/>
              </a:rPr>
              <a:t>km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8930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8171" y="937374"/>
            <a:ext cx="4971886" cy="518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1" y="767030"/>
            <a:ext cx="3360256" cy="4576001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 smtClean="0">
                <a:latin typeface="+mj-lt"/>
              </a:rPr>
              <a:t>Predictable earthquake epicenters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in </a:t>
            </a:r>
            <a:r>
              <a:rPr lang="ru-RU" sz="2400" dirty="0" smtClean="0">
                <a:latin typeface="+mj-lt"/>
              </a:rPr>
              <a:t>200</a:t>
            </a:r>
            <a:r>
              <a:rPr lang="en-US" sz="2400" dirty="0" smtClean="0">
                <a:latin typeface="+mj-lt"/>
              </a:rPr>
              <a:t>8</a:t>
            </a:r>
            <a:r>
              <a:rPr lang="ru-RU" sz="2400" dirty="0" smtClean="0">
                <a:latin typeface="+mj-lt"/>
              </a:rPr>
              <a:t>-2018. 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>
                <a:latin typeface="+mj-lt"/>
              </a:rPr>
              <a:t>The intensity of the fill tone decreases with increasing volume of the alarm, at which the epicenter is predicted</a:t>
            </a:r>
            <a:r>
              <a:rPr lang="ru-RU" sz="2400" dirty="0" smtClean="0">
                <a:latin typeface="+mj-lt"/>
              </a:rPr>
              <a:t>: 0.05, 0.1, 0,15, 0.2. 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sz="2400" dirty="0">
                <a:latin typeface="+mj-lt"/>
              </a:rPr>
              <a:t>White color: the earthquake is predicted with an alarm volume of more than 0.2</a:t>
            </a:r>
            <a:r>
              <a:rPr lang="ru-RU" sz="2400" dirty="0" smtClean="0">
                <a:latin typeface="+mj-lt"/>
              </a:rPr>
              <a:t>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4400" y="514920"/>
            <a:ext cx="8335316" cy="2722502"/>
          </a:xfrm>
          <a:prstGeom prst="rect">
            <a:avLst/>
          </a:prstGeom>
        </p:spPr>
        <p:txBody>
          <a:bodyPr wrap="square" lIns="91403" tIns="45701" rIns="91403" bIns="45701">
            <a:spAutoFit/>
          </a:bodyPr>
          <a:lstStyle/>
          <a:p>
            <a:pPr>
              <a:lnSpc>
                <a:spcPts val="2580"/>
              </a:lnSpc>
              <a:spcAft>
                <a:spcPts val="600"/>
              </a:spcAft>
            </a:pPr>
            <a:r>
              <a:rPr lang="en-US" sz="2400" b="1" i="1" dirty="0" smtClean="0">
                <a:latin typeface="+mj-lt"/>
              </a:rPr>
              <a:t>Testing</a:t>
            </a:r>
            <a:endParaRPr lang="ru-RU" sz="2400" b="1" i="1" dirty="0" smtClean="0">
              <a:latin typeface="+mj-lt"/>
            </a:endParaRPr>
          </a:p>
          <a:p>
            <a:pPr>
              <a:lnSpc>
                <a:spcPts val="2580"/>
              </a:lnSpc>
              <a:spcAft>
                <a:spcPts val="600"/>
              </a:spcAft>
            </a:pPr>
            <a:endParaRPr lang="ru-RU" sz="2400" b="1" i="1" dirty="0" smtClean="0">
              <a:latin typeface="+mj-lt"/>
            </a:endParaRPr>
          </a:p>
          <a:p>
            <a:pPr>
              <a:lnSpc>
                <a:spcPts val="258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The frames </a:t>
            </a:r>
            <a:r>
              <a:rPr lang="en-US" sz="2400" dirty="0" smtClean="0">
                <a:latin typeface="+mj-lt"/>
              </a:rPr>
              <a:t>are taken with the interval of 34 days and 18 hours.</a:t>
            </a:r>
          </a:p>
          <a:p>
            <a:pPr>
              <a:lnSpc>
                <a:spcPts val="2580"/>
              </a:lnSpc>
              <a:spcAft>
                <a:spcPts val="600"/>
              </a:spcAft>
            </a:pPr>
            <a:endParaRPr lang="en-US" sz="2400" dirty="0" smtClean="0">
              <a:latin typeface="+mj-lt"/>
            </a:endParaRPr>
          </a:p>
          <a:p>
            <a:pPr>
              <a:lnSpc>
                <a:spcPts val="2580"/>
              </a:lnSpc>
              <a:spcAft>
                <a:spcPts val="600"/>
              </a:spcAft>
            </a:pPr>
            <a:r>
              <a:rPr lang="en-US" sz="2400" dirty="0" smtClean="0">
                <a:latin typeface="+mj-lt"/>
              </a:rPr>
              <a:t>Epicenters of earthqua</a:t>
            </a:r>
            <a:r>
              <a:rPr lang="en-US" sz="2400" i="1" dirty="0" smtClean="0">
                <a:latin typeface="+mj-lt"/>
              </a:rPr>
              <a:t>kes </a:t>
            </a:r>
            <a:r>
              <a:rPr lang="en-US" sz="2400" dirty="0" smtClean="0">
                <a:latin typeface="+mj-lt"/>
              </a:rPr>
              <a:t>are shown in the interval of 151 days.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8930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13714" y="0"/>
            <a:ext cx="3811836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>
    <p:fade/>
  </p:transition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432042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90" tIns="43196" rIns="86390" bIns="43196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4467" y="548262"/>
            <a:ext cx="8301733" cy="4194770"/>
          </a:xfrm>
          <a:prstGeom prst="rect">
            <a:avLst/>
          </a:prstGeom>
        </p:spPr>
        <p:txBody>
          <a:bodyPr lIns="86390" tIns="43196" rIns="86390" bIns="43196">
            <a:spAutoFit/>
          </a:bodyPr>
          <a:lstStyle/>
          <a:p>
            <a:pPr algn="ctr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800" b="1" dirty="0">
                <a:latin typeface="+mj-lt"/>
              </a:rPr>
              <a:t>4. Conclusion</a:t>
            </a:r>
          </a:p>
          <a:p>
            <a:pPr algn="ctr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endParaRPr lang="en-US" sz="2800" b="1" dirty="0">
              <a:latin typeface="+mj-lt"/>
            </a:endParaRPr>
          </a:p>
          <a:p>
            <a:pPr>
              <a:lnSpc>
                <a:spcPts val="27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b="1" i="1" dirty="0">
                <a:latin typeface="+mj-lt"/>
              </a:rPr>
              <a:t>Principal elements of the approach</a:t>
            </a:r>
          </a:p>
          <a:p>
            <a:pPr marL="457200" indent="-457200">
              <a:lnSpc>
                <a:spcPts val="27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dirty="0" err="1">
                <a:latin typeface="+mj-lt"/>
              </a:rPr>
              <a:t>Seismotectonic</a:t>
            </a:r>
            <a:r>
              <a:rPr lang="en-US" sz="2400" dirty="0">
                <a:latin typeface="+mj-lt"/>
              </a:rPr>
              <a:t> processes are represented by spatial and spatio-temporal grid fields.</a:t>
            </a:r>
          </a:p>
          <a:p>
            <a:pPr marL="457200" indent="-457200">
              <a:lnSpc>
                <a:spcPts val="27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dirty="0">
                <a:latin typeface="+mj-lt"/>
              </a:rPr>
              <a:t>It is assumed that strong earthquakes are preceded by anomalies in the field of extreme values of fields-signs.</a:t>
            </a:r>
          </a:p>
          <a:p>
            <a:pPr marL="457200" indent="-457200">
              <a:lnSpc>
                <a:spcPts val="2700"/>
              </a:lnSpc>
              <a:spcBef>
                <a:spcPts val="12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dirty="0">
                <a:latin typeface="+mj-lt"/>
              </a:rPr>
              <a:t>If the vector </a:t>
            </a:r>
            <a:r>
              <a:rPr lang="ru-RU" sz="2400" b="1" dirty="0" err="1">
                <a:latin typeface="+mj-lt"/>
              </a:rPr>
              <a:t>f</a:t>
            </a:r>
            <a:r>
              <a:rPr lang="ru-RU" sz="2400" baseline="30000" dirty="0">
                <a:latin typeface="+mj-lt"/>
              </a:rPr>
              <a:t>(</a:t>
            </a:r>
            <a:r>
              <a:rPr lang="en-US" sz="2400" i="1" baseline="30000" dirty="0">
                <a:latin typeface="+mj-lt"/>
              </a:rPr>
              <a:t>q</a:t>
            </a:r>
            <a:r>
              <a:rPr lang="ru-RU" sz="2400" baseline="30000" dirty="0" smtClean="0">
                <a:latin typeface="+mj-lt"/>
              </a:rPr>
              <a:t>) </a:t>
            </a:r>
            <a:r>
              <a:rPr lang="en-US" sz="2400" dirty="0" smtClean="0">
                <a:latin typeface="+mj-lt"/>
              </a:rPr>
              <a:t>is </a:t>
            </a:r>
            <a:r>
              <a:rPr lang="en-US" sz="2400" dirty="0">
                <a:latin typeface="+mj-lt"/>
              </a:rPr>
              <a:t>the precursor of the event </a:t>
            </a:r>
            <a:r>
              <a:rPr lang="en-US" sz="2400" i="1" dirty="0">
                <a:latin typeface="+mj-lt"/>
              </a:rPr>
              <a:t>q</a:t>
            </a:r>
            <a:r>
              <a:rPr lang="en-US" sz="2400" dirty="0">
                <a:latin typeface="+mj-lt"/>
              </a:rPr>
              <a:t>, then any vector </a:t>
            </a:r>
            <a:r>
              <a:rPr lang="ru-RU" sz="2400" b="1" dirty="0" err="1" smtClean="0">
                <a:latin typeface="+mj-lt"/>
              </a:rPr>
              <a:t>f</a:t>
            </a:r>
            <a:r>
              <a:rPr lang="ru-RU" sz="2400" b="1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≥ </a:t>
            </a:r>
            <a:r>
              <a:rPr lang="ru-RU" sz="2400" b="1" dirty="0" err="1" smtClean="0">
                <a:latin typeface="+mj-lt"/>
              </a:rPr>
              <a:t>f</a:t>
            </a:r>
            <a:r>
              <a:rPr lang="ru-RU" sz="2400" baseline="30000" dirty="0">
                <a:latin typeface="+mj-lt"/>
              </a:rPr>
              <a:t>(</a:t>
            </a:r>
            <a:r>
              <a:rPr lang="en-US" sz="2400" i="1" baseline="30000" dirty="0">
                <a:latin typeface="+mj-lt"/>
              </a:rPr>
              <a:t>q</a:t>
            </a:r>
            <a:r>
              <a:rPr lang="ru-RU" sz="2400" baseline="30000" dirty="0">
                <a:latin typeface="+mj-lt"/>
              </a:rPr>
              <a:t>)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componentwise</a:t>
            </a:r>
            <a:r>
              <a:rPr lang="en-US" sz="2400" dirty="0">
                <a:latin typeface="+mj-lt"/>
              </a:rPr>
              <a:t>) can also precede similar events (</a:t>
            </a:r>
            <a:r>
              <a:rPr lang="en-US" sz="2400" i="1" dirty="0">
                <a:latin typeface="+mj-lt"/>
              </a:rPr>
              <a:t>monotonicity condition</a:t>
            </a:r>
            <a:r>
              <a:rPr lang="en-US" sz="2400" dirty="0">
                <a:latin typeface="+mj-lt"/>
              </a:rPr>
              <a:t>).</a:t>
            </a:r>
            <a:endParaRPr lang="ru-RU" sz="2400" dirty="0">
              <a:latin typeface="+mj-lt"/>
            </a:endParaRPr>
          </a:p>
        </p:txBody>
      </p:sp>
      <p:sp>
        <p:nvSpPr>
          <p:cNvPr id="35845" name="Rectangle 8"/>
          <p:cNvSpPr>
            <a:spLocks noChangeArrowheads="1"/>
          </p:cNvSpPr>
          <p:nvPr/>
        </p:nvSpPr>
        <p:spPr bwMode="auto">
          <a:xfrm>
            <a:off x="0" y="-182115"/>
            <a:ext cx="174467" cy="364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90" tIns="43196" rIns="86390" bIns="43196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40392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432042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90" tIns="43196" rIns="86390" bIns="43196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4467" y="474792"/>
            <a:ext cx="8301733" cy="1844127"/>
          </a:xfrm>
          <a:prstGeom prst="rect">
            <a:avLst/>
          </a:prstGeom>
        </p:spPr>
        <p:txBody>
          <a:bodyPr wrap="square" lIns="86390" tIns="43196" rIns="86390" bIns="43196">
            <a:spAutoFit/>
          </a:bodyPr>
          <a:lstStyle/>
          <a:p>
            <a:pPr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b="1" dirty="0" smtClean="0">
                <a:latin typeface="+mj-lt"/>
              </a:rPr>
              <a:t>Results</a:t>
            </a:r>
            <a:endParaRPr lang="en-US" sz="2400" b="1" dirty="0">
              <a:latin typeface="+mj-lt"/>
            </a:endParaRPr>
          </a:p>
          <a:p>
            <a:pPr marL="342900" indent="-342900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dirty="0">
                <a:latin typeface="+mj-lt"/>
              </a:rPr>
              <a:t>The IT part of the project has been completed.</a:t>
            </a:r>
          </a:p>
          <a:p>
            <a:pPr marL="342900" indent="-342900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400" dirty="0">
                <a:latin typeface="+mj-lt"/>
              </a:rPr>
              <a:t>Testing showed that the method of minimum volume of alarm is quite effective for automatic forecasting of earthquakes.</a:t>
            </a:r>
            <a:endParaRPr lang="ru-RU" sz="2400" dirty="0" smtClean="0">
              <a:latin typeface="+mj-lt"/>
            </a:endParaRPr>
          </a:p>
        </p:txBody>
      </p:sp>
      <p:sp>
        <p:nvSpPr>
          <p:cNvPr id="35845" name="Rectangle 8"/>
          <p:cNvSpPr>
            <a:spLocks noChangeArrowheads="1"/>
          </p:cNvSpPr>
          <p:nvPr/>
        </p:nvSpPr>
        <p:spPr bwMode="auto">
          <a:xfrm>
            <a:off x="0" y="-182115"/>
            <a:ext cx="174467" cy="364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90" tIns="43196" rIns="86390" bIns="43196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74468" y="2408107"/>
            <a:ext cx="8301732" cy="415958"/>
          </a:xfrm>
          <a:prstGeom prst="rect">
            <a:avLst/>
          </a:prstGeom>
        </p:spPr>
        <p:txBody>
          <a:bodyPr wrap="square" lIns="86390" tIns="43196" rIns="86390" bIns="43196">
            <a:spAutoFit/>
          </a:bodyPr>
          <a:lstStyle/>
          <a:p>
            <a:pPr marL="542925" indent="-542925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9782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432042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90" tIns="43196" rIns="86390" bIns="43196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4467" y="611227"/>
            <a:ext cx="8301733" cy="415958"/>
          </a:xfrm>
          <a:prstGeom prst="rect">
            <a:avLst/>
          </a:prstGeom>
        </p:spPr>
        <p:txBody>
          <a:bodyPr wrap="square" lIns="86390" tIns="43196" rIns="86390" bIns="43196">
            <a:spAutoFit/>
          </a:bodyPr>
          <a:lstStyle/>
          <a:p>
            <a:pPr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b="1" dirty="0">
                <a:latin typeface="+mj-lt"/>
              </a:rPr>
              <a:t>Continuation of research and new </a:t>
            </a:r>
            <a:r>
              <a:rPr lang="en-US" sz="2400" b="1" dirty="0" smtClean="0">
                <a:latin typeface="+mj-lt"/>
              </a:rPr>
              <a:t>problems</a:t>
            </a:r>
          </a:p>
        </p:txBody>
      </p:sp>
      <p:sp>
        <p:nvSpPr>
          <p:cNvPr id="35845" name="Rectangle 8"/>
          <p:cNvSpPr>
            <a:spLocks noChangeArrowheads="1"/>
          </p:cNvSpPr>
          <p:nvPr/>
        </p:nvSpPr>
        <p:spPr bwMode="auto">
          <a:xfrm>
            <a:off x="0" y="-182115"/>
            <a:ext cx="174467" cy="364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90" tIns="43196" rIns="86390" bIns="43196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74468" y="1148707"/>
            <a:ext cx="8301732" cy="5045431"/>
          </a:xfrm>
          <a:prstGeom prst="rect">
            <a:avLst/>
          </a:prstGeom>
        </p:spPr>
        <p:txBody>
          <a:bodyPr wrap="square" lIns="86390" tIns="43196" rIns="86390" bIns="43196">
            <a:spAutoFit/>
          </a:bodyPr>
          <a:lstStyle/>
          <a:p>
            <a:pPr marL="361950" indent="-36195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 smtClean="0">
                <a:latin typeface="+mj-lt"/>
              </a:rPr>
              <a:t>The </a:t>
            </a:r>
            <a:r>
              <a:rPr lang="en-US" sz="2400" dirty="0">
                <a:latin typeface="+mj-lt"/>
              </a:rPr>
              <a:t>prediction problem </a:t>
            </a:r>
            <a:r>
              <a:rPr lang="en-US" sz="2400" i="1" dirty="0">
                <a:latin typeface="+mj-lt"/>
              </a:rPr>
              <a:t>M</a:t>
            </a:r>
            <a:r>
              <a:rPr lang="en-US" sz="2400" dirty="0">
                <a:latin typeface="+mj-lt"/>
              </a:rPr>
              <a:t>≥</a:t>
            </a:r>
            <a:r>
              <a:rPr lang="en-US" sz="2400" i="1" dirty="0" smtClean="0">
                <a:latin typeface="+mj-lt"/>
              </a:rPr>
              <a:t>M</a:t>
            </a:r>
            <a:r>
              <a:rPr lang="en-US" sz="2400" dirty="0" smtClean="0">
                <a:latin typeface="+mj-lt"/>
              </a:rPr>
              <a:t>* </a:t>
            </a:r>
            <a:r>
              <a:rPr lang="en-US" sz="2400" dirty="0">
                <a:latin typeface="+mj-lt"/>
              </a:rPr>
              <a:t>is not </a:t>
            </a:r>
            <a:r>
              <a:rPr lang="en-US" sz="2400" dirty="0" smtClean="0">
                <a:latin typeface="+mj-lt"/>
              </a:rPr>
              <a:t>quite physically </a:t>
            </a:r>
            <a:r>
              <a:rPr lang="en-US" sz="2400" dirty="0">
                <a:latin typeface="+mj-lt"/>
              </a:rPr>
              <a:t>justified: the anomalies before the </a:t>
            </a:r>
            <a:r>
              <a:rPr lang="en-US" sz="2400" i="1" dirty="0" smtClean="0">
                <a:latin typeface="+mj-lt"/>
              </a:rPr>
              <a:t>M</a:t>
            </a:r>
            <a:r>
              <a:rPr lang="en-US" sz="2400" dirty="0" smtClean="0">
                <a:latin typeface="+mj-lt"/>
              </a:rPr>
              <a:t>* </a:t>
            </a:r>
            <a:r>
              <a:rPr lang="en-US" sz="2400" dirty="0">
                <a:latin typeface="+mj-lt"/>
              </a:rPr>
              <a:t>event do not fundamentally differ from the anomalies before the event </a:t>
            </a:r>
            <a:r>
              <a:rPr lang="en-US" sz="2400" i="1" dirty="0" smtClean="0">
                <a:latin typeface="+mj-lt"/>
              </a:rPr>
              <a:t>M</a:t>
            </a:r>
            <a:r>
              <a:rPr lang="en-US" sz="2400" dirty="0" smtClean="0">
                <a:latin typeface="+mj-lt"/>
              </a:rPr>
              <a:t>*-</a:t>
            </a:r>
            <a:r>
              <a:rPr lang="en-US" sz="2400" dirty="0" err="1">
                <a:latin typeface="+mj-lt"/>
              </a:rPr>
              <a:t>δ</a:t>
            </a:r>
            <a:r>
              <a:rPr lang="en-US" sz="2400" i="1" dirty="0" err="1">
                <a:latin typeface="+mj-lt"/>
              </a:rPr>
              <a:t>M</a:t>
            </a:r>
            <a:r>
              <a:rPr lang="en-US" sz="2400" dirty="0">
                <a:latin typeface="+mj-lt"/>
              </a:rPr>
              <a:t>. Perhaps it is necessary to solve the problem for several threshold magnitudes </a:t>
            </a:r>
            <a:r>
              <a:rPr lang="en-US" sz="2400" i="1" dirty="0">
                <a:latin typeface="+mj-lt"/>
              </a:rPr>
              <a:t>M</a:t>
            </a:r>
            <a:r>
              <a:rPr lang="en-US" sz="2400" dirty="0">
                <a:latin typeface="+mj-lt"/>
              </a:rPr>
              <a:t>≥</a:t>
            </a:r>
            <a:r>
              <a:rPr lang="en-US" sz="2400" i="1" dirty="0" smtClean="0">
                <a:latin typeface="+mj-lt"/>
              </a:rPr>
              <a:t>M</a:t>
            </a:r>
            <a:r>
              <a:rPr lang="en-US" sz="2400" dirty="0" smtClean="0">
                <a:latin typeface="+mj-lt"/>
              </a:rPr>
              <a:t>1*</a:t>
            </a:r>
            <a:r>
              <a:rPr lang="en-US" sz="2400" dirty="0">
                <a:latin typeface="+mj-lt"/>
              </a:rPr>
              <a:t>, </a:t>
            </a:r>
            <a:r>
              <a:rPr lang="en-US" sz="2400" i="1" dirty="0">
                <a:latin typeface="+mj-lt"/>
              </a:rPr>
              <a:t>M</a:t>
            </a:r>
            <a:r>
              <a:rPr lang="en-US" sz="2400" dirty="0">
                <a:latin typeface="+mj-lt"/>
              </a:rPr>
              <a:t>≥</a:t>
            </a:r>
            <a:r>
              <a:rPr lang="en-US" sz="2400" i="1" dirty="0" smtClean="0">
                <a:latin typeface="+mj-lt"/>
              </a:rPr>
              <a:t>M</a:t>
            </a:r>
            <a:r>
              <a:rPr lang="en-US" sz="2400" dirty="0" smtClean="0">
                <a:latin typeface="+mj-lt"/>
              </a:rPr>
              <a:t>2* </a:t>
            </a:r>
            <a:r>
              <a:rPr lang="en-US" sz="2400" i="1" dirty="0">
                <a:latin typeface="+mj-lt"/>
              </a:rPr>
              <a:t>M</a:t>
            </a:r>
            <a:r>
              <a:rPr lang="en-US" sz="2400" dirty="0">
                <a:latin typeface="+mj-lt"/>
              </a:rPr>
              <a:t>≥</a:t>
            </a:r>
            <a:r>
              <a:rPr lang="en-US" sz="2400" i="1" dirty="0" smtClean="0">
                <a:latin typeface="+mj-lt"/>
              </a:rPr>
              <a:t>M</a:t>
            </a:r>
            <a:r>
              <a:rPr lang="en-US" sz="2400" dirty="0" smtClean="0">
                <a:latin typeface="+mj-lt"/>
              </a:rPr>
              <a:t>3* </a:t>
            </a:r>
            <a:r>
              <a:rPr lang="en-US" sz="2400" dirty="0">
                <a:latin typeface="+mj-lt"/>
              </a:rPr>
              <a:t>...</a:t>
            </a:r>
            <a:r>
              <a:rPr lang="en-US" sz="2400" dirty="0" smtClean="0">
                <a:latin typeface="+mj-lt"/>
              </a:rPr>
              <a:t>?</a:t>
            </a:r>
          </a:p>
          <a:p>
            <a:pPr marL="361950" indent="-36195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 smtClean="0">
                <a:latin typeface="+mj-lt"/>
              </a:rPr>
              <a:t>Is </a:t>
            </a:r>
            <a:r>
              <a:rPr lang="en-US" sz="2400" dirty="0">
                <a:latin typeface="+mj-lt"/>
              </a:rPr>
              <a:t>there enough information about  the process of earthquake preparation in order </a:t>
            </a:r>
            <a:r>
              <a:rPr lang="en-US" sz="2400" dirty="0" smtClean="0">
                <a:latin typeface="+mj-lt"/>
              </a:rPr>
              <a:t>to </a:t>
            </a:r>
            <a:r>
              <a:rPr lang="en-US" sz="2400" dirty="0">
                <a:latin typeface="+mj-lt"/>
              </a:rPr>
              <a:t>forecast the place, time and </a:t>
            </a:r>
            <a:r>
              <a:rPr lang="en-US" sz="2400" i="1" dirty="0">
                <a:latin typeface="+mj-lt"/>
              </a:rPr>
              <a:t>magnitude</a:t>
            </a:r>
            <a:r>
              <a:rPr lang="en-US" sz="2400" dirty="0">
                <a:latin typeface="+mj-lt"/>
              </a:rPr>
              <a:t> of the earthquake (regression problem</a:t>
            </a:r>
            <a:r>
              <a:rPr lang="en-US" sz="2400" dirty="0" smtClean="0">
                <a:latin typeface="+mj-lt"/>
              </a:rPr>
              <a:t>).</a:t>
            </a:r>
          </a:p>
          <a:p>
            <a:pPr marL="361950" indent="-36195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 smtClean="0">
                <a:latin typeface="+mj-lt"/>
              </a:rPr>
              <a:t>What </a:t>
            </a:r>
            <a:r>
              <a:rPr lang="en-US" sz="2400" dirty="0">
                <a:latin typeface="+mj-lt"/>
              </a:rPr>
              <a:t>new seismological characteristics </a:t>
            </a:r>
            <a:r>
              <a:rPr lang="en-US" sz="2400" dirty="0" smtClean="0">
                <a:latin typeface="+mj-lt"/>
              </a:rPr>
              <a:t>should </a:t>
            </a:r>
            <a:r>
              <a:rPr lang="en-US" sz="2400" dirty="0">
                <a:latin typeface="+mj-lt"/>
              </a:rPr>
              <a:t>be added to the forecast system?</a:t>
            </a:r>
          </a:p>
          <a:p>
            <a:pPr marL="361950" indent="-36195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latin typeface="+mj-lt"/>
              </a:rPr>
              <a:t>What new data should be added to the forecast system? GPS??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9231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Номер слайда 5"/>
          <p:cNvSpPr>
            <a:spLocks noGrp="1"/>
          </p:cNvSpPr>
          <p:nvPr>
            <p:ph type="sldNum" sz="quarter" idx="4294967295"/>
          </p:nvPr>
        </p:nvSpPr>
        <p:spPr bwMode="auto">
          <a:xfrm rot="1245658">
            <a:off x="7020620" y="6078141"/>
            <a:ext cx="1260111" cy="34517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1512" indent="-26981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79248" indent="-21585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0948" indent="-21585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2650" indent="-21585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4348" indent="-215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06047" indent="-215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37747" indent="-215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69444" indent="-215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altLang="ru-RU" smtClean="0">
                <a:solidFill>
                  <a:srgbClr val="FFFFFF"/>
                </a:solidFill>
                <a:latin typeface="Calibri" pitchFamily="34" charset="0"/>
              </a:rPr>
              <a:t>Слайд </a:t>
            </a:r>
            <a:fld id="{8CE33A03-9B7E-4A14-9D55-46026ADCB398}" type="slidenum">
              <a:rPr lang="ru-RU" altLang="ru-RU" smtClean="0">
                <a:solidFill>
                  <a:srgbClr val="FFFFFF"/>
                </a:solidFill>
                <a:latin typeface="Calibri" pitchFamily="34" charset="0"/>
              </a:rPr>
              <a:pPr eaLnBrk="1" hangingPunct="1"/>
              <a:t>343</a:t>
            </a:fld>
            <a:endParaRPr lang="ru-RU" altLang="ru-RU" smtClean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 rot="1245658">
            <a:off x="432047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40" tIns="43169" rIns="86340" bIns="43169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0667" y="2305656"/>
            <a:ext cx="6816163" cy="887400"/>
          </a:xfrm>
          <a:prstGeom prst="rect">
            <a:avLst/>
          </a:prstGeom>
          <a:noFill/>
        </p:spPr>
        <p:txBody>
          <a:bodyPr wrap="square" lIns="86340" tIns="43169" rIns="86340" bIns="43169" rtlCol="0">
            <a:spAutoFit/>
          </a:bodyPr>
          <a:lstStyle/>
          <a:p>
            <a:pPr algn="ctr"/>
            <a:r>
              <a:rPr lang="ru-RU" altLang="ru-RU" sz="3400" b="1" dirty="0" smtClean="0">
                <a:latin typeface="Georgia" pitchFamily="18" charset="0"/>
              </a:rPr>
              <a:t>Спасибо за внимание</a:t>
            </a:r>
            <a:r>
              <a:rPr lang="en-US" altLang="ru-RU" sz="3400" b="1" dirty="0" smtClean="0">
                <a:latin typeface="Georgia" pitchFamily="18" charset="0"/>
              </a:rPr>
              <a:t> </a:t>
            </a:r>
            <a:r>
              <a:rPr lang="en-US" altLang="ru-RU" sz="3400" b="1" dirty="0">
                <a:latin typeface="Georgia" pitchFamily="18" charset="0"/>
              </a:rPr>
              <a:t>!</a:t>
            </a:r>
            <a:endParaRPr lang="en-US" altLang="ru-RU" sz="3400" u="sng" dirty="0">
              <a:latin typeface="Georgia" pitchFamily="18" charset="0"/>
            </a:endParaRP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9157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 advTm="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32043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83" tIns="43192" rIns="86383" bIns="43192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7171" name="Прямоугольник 1"/>
          <p:cNvSpPr>
            <a:spLocks noChangeArrowheads="1"/>
          </p:cNvSpPr>
          <p:nvPr/>
        </p:nvSpPr>
        <p:spPr bwMode="auto">
          <a:xfrm>
            <a:off x="265529" y="553325"/>
            <a:ext cx="8097715" cy="308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83" tIns="43192" rIns="86383" bIns="431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ru-RU" altLang="ru-RU" sz="2300" b="1" dirty="0">
              <a:latin typeface="Georgia" pitchFamily="18" charset="0"/>
            </a:endParaRPr>
          </a:p>
          <a:p>
            <a:pPr algn="ctr" eaLnBrk="1"/>
            <a:r>
              <a:rPr lang="en-US" altLang="ru-RU" sz="2800" b="1" dirty="0">
                <a:latin typeface="Georgia" pitchFamily="18" charset="0"/>
              </a:rPr>
              <a:t>CONTENT</a:t>
            </a:r>
          </a:p>
          <a:p>
            <a:pPr algn="ctr" eaLnBrk="1"/>
            <a:endParaRPr lang="en-US" altLang="ru-RU" sz="2800" b="1" dirty="0">
              <a:latin typeface="Georgia" pitchFamily="18" charset="0"/>
            </a:endParaRPr>
          </a:p>
          <a:p>
            <a:pPr marL="514350" indent="-514350" eaLnBrk="1">
              <a:spcBef>
                <a:spcPts val="600"/>
              </a:spcBef>
              <a:buFont typeface="+mj-lt"/>
              <a:buAutoNum type="arabicPeriod"/>
            </a:pPr>
            <a:r>
              <a:rPr lang="en-US" altLang="ru-RU" sz="2400" dirty="0">
                <a:latin typeface="Georgia" pitchFamily="18" charset="0"/>
              </a:rPr>
              <a:t>Method of minimum area of alarm.</a:t>
            </a:r>
          </a:p>
          <a:p>
            <a:pPr marL="514350" indent="-514350" eaLnBrk="1">
              <a:spcBef>
                <a:spcPts val="600"/>
              </a:spcBef>
              <a:buFont typeface="+mj-lt"/>
              <a:buAutoNum type="arabicPeriod"/>
            </a:pPr>
            <a:r>
              <a:rPr lang="en-US" altLang="ru-RU" sz="2400" dirty="0">
                <a:latin typeface="Georgia" pitchFamily="18" charset="0"/>
              </a:rPr>
              <a:t>Technology.</a:t>
            </a:r>
          </a:p>
          <a:p>
            <a:pPr marL="514350" indent="-514350" eaLnBrk="1">
              <a:spcBef>
                <a:spcPts val="600"/>
              </a:spcBef>
              <a:buFont typeface="+mj-lt"/>
              <a:buAutoNum type="arabicPeriod"/>
            </a:pPr>
            <a:r>
              <a:rPr lang="en-US" altLang="ru-RU" sz="2400" dirty="0">
                <a:latin typeface="Georgia" pitchFamily="18" charset="0"/>
              </a:rPr>
              <a:t>Platform.</a:t>
            </a:r>
          </a:p>
          <a:p>
            <a:pPr marL="514350" indent="-514350" eaLnBrk="1">
              <a:spcBef>
                <a:spcPts val="600"/>
              </a:spcBef>
              <a:buFont typeface="+mj-lt"/>
              <a:buAutoNum type="arabicPeriod"/>
            </a:pPr>
            <a:r>
              <a:rPr lang="en-US" altLang="ru-RU" sz="2400" dirty="0">
                <a:latin typeface="Georgia" pitchFamily="18" charset="0"/>
              </a:rPr>
              <a:t>Testing.</a:t>
            </a:r>
            <a:endParaRPr lang="ru-RU" sz="2400" dirty="0">
              <a:latin typeface="+mj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0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3" y="-182093"/>
            <a:ext cx="174395" cy="3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54" tIns="43177" rIns="86354" bIns="43177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8014" name="Rectangle 14"/>
          <p:cNvSpPr>
            <a:spLocks noChangeArrowheads="1"/>
          </p:cNvSpPr>
          <p:nvPr/>
        </p:nvSpPr>
        <p:spPr bwMode="auto">
          <a:xfrm>
            <a:off x="5" y="34013"/>
            <a:ext cx="174409" cy="36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61" tIns="43181" rIns="86361" bIns="43181" numCol="1" anchor="ctr" anchorCtr="0" compatLnSpc="1">
            <a:prstTxWarp prst="textNoShape">
              <a:avLst/>
            </a:prstTxWarp>
            <a:spAutoFit/>
          </a:bodyPr>
          <a:lstStyle/>
          <a:p>
            <a:pPr defTabSz="863617"/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20" name="Rectangle 20"/>
          <p:cNvSpPr>
            <a:spLocks noChangeArrowheads="1"/>
          </p:cNvSpPr>
          <p:nvPr/>
        </p:nvSpPr>
        <p:spPr bwMode="auto">
          <a:xfrm>
            <a:off x="2" y="800651"/>
            <a:ext cx="217164" cy="73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61" tIns="43181" rIns="86361" bIns="43181" numCol="1" anchor="ctr" anchorCtr="0" compatLnSpc="1">
            <a:prstTxWarp prst="textNoShape">
              <a:avLst/>
            </a:prstTxWarp>
            <a:spAutoFit/>
          </a:bodyPr>
          <a:lstStyle/>
          <a:p>
            <a:pPr defTabSz="863617"/>
            <a:r>
              <a:rPr lang="ru-RU" sz="600" dirty="0">
                <a:latin typeface="Arial" pitchFamily="34" charset="0"/>
                <a:cs typeface="Arial" pitchFamily="34" charset="0"/>
              </a:rPr>
              <a:t/>
            </a:r>
            <a:br>
              <a:rPr lang="ru-RU" sz="600" dirty="0">
                <a:latin typeface="Arial" pitchFamily="34" charset="0"/>
                <a:cs typeface="Arial" pitchFamily="34" charset="0"/>
              </a:rPr>
            </a:b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defTabSz="863617" eaLnBrk="0" hangingPunct="0"/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222798" y="2087368"/>
            <a:ext cx="8222544" cy="1346712"/>
          </a:xfrm>
        </p:spPr>
        <p:txBody>
          <a:bodyPr/>
          <a:lstStyle/>
          <a:p>
            <a:pPr marL="263525" indent="-263525"/>
            <a:r>
              <a:rPr lang="en-US" sz="2400" dirty="0" smtClean="0">
                <a:latin typeface="+mj-lt"/>
              </a:rPr>
              <a:t>2. </a:t>
            </a:r>
            <a:r>
              <a:rPr lang="en-US" sz="2400" dirty="0">
                <a:latin typeface="+mj-lt"/>
              </a:rPr>
              <a:t>The feature </a:t>
            </a:r>
            <a:r>
              <a:rPr lang="en-US" sz="2400" dirty="0" smtClean="0">
                <a:latin typeface="+mj-lt"/>
              </a:rPr>
              <a:t>fields are constructed </a:t>
            </a:r>
            <a:r>
              <a:rPr lang="en-US" sz="2400" dirty="0">
                <a:latin typeface="+mj-lt"/>
              </a:rPr>
              <a:t>in such a way that the anomalies refer either to their largest </a:t>
            </a:r>
            <a:r>
              <a:rPr lang="en-US" sz="2400" dirty="0" smtClean="0">
                <a:latin typeface="+mj-lt"/>
              </a:rPr>
              <a:t>or smallest </a:t>
            </a:r>
            <a:r>
              <a:rPr lang="en-US" sz="2400" dirty="0">
                <a:latin typeface="+mj-lt"/>
              </a:rPr>
              <a:t>values. For the sake of simplicity, we will further assume that </a:t>
            </a:r>
            <a:r>
              <a:rPr lang="en-US" sz="2400" dirty="0" smtClean="0">
                <a:latin typeface="+mj-lt"/>
              </a:rPr>
              <a:t>the probability </a:t>
            </a:r>
            <a:r>
              <a:rPr lang="en-US" sz="2400" dirty="0">
                <a:latin typeface="+mj-lt"/>
              </a:rPr>
              <a:t>distributions of the feature </a:t>
            </a:r>
            <a:r>
              <a:rPr lang="en-US" sz="2400" dirty="0" smtClean="0">
                <a:latin typeface="+mj-lt"/>
              </a:rPr>
              <a:t>fields </a:t>
            </a:r>
            <a:r>
              <a:rPr lang="en-US" sz="2400" dirty="0">
                <a:latin typeface="+mj-lt"/>
              </a:rPr>
              <a:t>and the forecast </a:t>
            </a:r>
            <a:r>
              <a:rPr lang="en-US" sz="2400" dirty="0" smtClean="0">
                <a:latin typeface="+mj-lt"/>
              </a:rPr>
              <a:t>field </a:t>
            </a:r>
            <a:r>
              <a:rPr lang="en-US" sz="2400" dirty="0">
                <a:latin typeface="+mj-lt"/>
              </a:rPr>
              <a:t>are </a:t>
            </a:r>
            <a:r>
              <a:rPr lang="en-US" sz="2400" dirty="0" smtClean="0">
                <a:latin typeface="+mj-lt"/>
              </a:rPr>
              <a:t>such that </a:t>
            </a:r>
            <a:r>
              <a:rPr lang="en-US" sz="2400" dirty="0">
                <a:latin typeface="+mj-lt"/>
              </a:rPr>
              <a:t>the anomalies are refer only to their </a:t>
            </a:r>
            <a:r>
              <a:rPr lang="en-US" sz="2400" dirty="0" smtClean="0">
                <a:latin typeface="+mj-lt"/>
              </a:rPr>
              <a:t>largest values</a:t>
            </a:r>
            <a:r>
              <a:rPr lang="ru-RU" sz="2400" dirty="0" smtClean="0">
                <a:latin typeface="+mj-lt"/>
              </a:rPr>
              <a:t>.</a:t>
            </a:r>
          </a:p>
          <a:p>
            <a:pPr marL="265113" lvl="0" indent="-265113">
              <a:lnSpc>
                <a:spcPts val="2300"/>
              </a:lnSpc>
              <a:spcAft>
                <a:spcPts val="1800"/>
              </a:spcAft>
            </a:pPr>
            <a:endParaRPr lang="en-US" sz="2400" dirty="0">
              <a:latin typeface="+mj-lt"/>
            </a:endParaRPr>
          </a:p>
        </p:txBody>
      </p:sp>
      <p:sp>
        <p:nvSpPr>
          <p:cNvPr id="11" name="Содержимое 2"/>
          <p:cNvSpPr txBox="1">
            <a:spLocks/>
          </p:cNvSpPr>
          <p:nvPr/>
        </p:nvSpPr>
        <p:spPr>
          <a:xfrm>
            <a:off x="212076" y="1417540"/>
            <a:ext cx="8428687" cy="883315"/>
          </a:xfrm>
          <a:prstGeom prst="rect">
            <a:avLst/>
          </a:prstGeom>
        </p:spPr>
        <p:txBody>
          <a:bodyPr lIns="86340" tIns="43169" rIns="86340" bIns="43169"/>
          <a:lstStyle>
            <a:lvl1pPr marL="0" indent="0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tx2"/>
              </a:buClr>
              <a:buFontTx/>
              <a:buNone/>
              <a:defRPr kumimoji="1" sz="2100" kern="1200">
                <a:solidFill>
                  <a:schemeClr val="tx1"/>
                </a:solidFill>
                <a:latin typeface="+mn-lt"/>
                <a:ea typeface="Arial" charset="0"/>
                <a:cs typeface="Arial" pitchFamily="34" charset="0"/>
              </a:defRPr>
            </a:lvl1pPr>
            <a:lvl2pPr marL="341764" indent="-170881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tx2"/>
              </a:buClr>
              <a:buFont typeface="Arial" pitchFamily="34" charset="0"/>
              <a:buChar char="•"/>
              <a:defRPr kumimoji="1" sz="2100" kern="1200">
                <a:solidFill>
                  <a:schemeClr val="tx2"/>
                </a:solidFill>
                <a:latin typeface="+mn-lt"/>
                <a:ea typeface="Arial" charset="0"/>
                <a:cs typeface="Arial" pitchFamily="34" charset="0"/>
              </a:defRPr>
            </a:lvl2pPr>
            <a:lvl3pPr marL="593587" indent="-251825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buFont typeface="Wingdings 2" pitchFamily="18" charset="2"/>
              <a:buChar char=""/>
              <a:defRPr kumimoji="1" sz="1900" kern="1200">
                <a:solidFill>
                  <a:schemeClr val="accent1"/>
                </a:solidFill>
                <a:latin typeface="+mn-lt"/>
                <a:ea typeface="Arial" charset="0"/>
                <a:cs typeface="Arial" pitchFamily="34" charset="0"/>
              </a:defRPr>
            </a:lvl3pPr>
            <a:lvl4pPr marL="845412" indent="-251825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buFont typeface="Wingdings 2" pitchFamily="18" charset="2"/>
              <a:buChar char=""/>
              <a:defRPr kumimoji="1" sz="1700" kern="1200">
                <a:solidFill>
                  <a:schemeClr val="accent1"/>
                </a:solidFill>
                <a:latin typeface="+mn-lt"/>
                <a:ea typeface="Arial" charset="0"/>
                <a:cs typeface="Arial" pitchFamily="34" charset="0"/>
              </a:defRPr>
            </a:lvl4pPr>
            <a:lvl5pPr marL="1097237" indent="-251825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buFont typeface="Georgia" pitchFamily="18" charset="0"/>
              <a:buChar char="▫"/>
              <a:defRPr kumimoji="1" sz="1500" kern="1200">
                <a:solidFill>
                  <a:srgbClr val="A04DA3"/>
                </a:solidFill>
                <a:latin typeface="+mn-lt"/>
                <a:ea typeface="Arial" charset="0"/>
                <a:cs typeface="Arial" pitchFamily="34" charset="0"/>
              </a:defRPr>
            </a:lvl5pPr>
            <a:lvl6pPr marL="1519582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▫"/>
              <a:defRPr kumimoji="0" sz="17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726799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▫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1916748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◦"/>
              <a:defRPr kumimoji="0" sz="1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115328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◦"/>
              <a:defRPr kumimoji="0" sz="13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2400"/>
              </a:lnSpc>
              <a:spcAft>
                <a:spcPts val="1800"/>
              </a:spcAft>
            </a:pPr>
            <a:r>
              <a:rPr lang="en-US" sz="2400" dirty="0" smtClean="0">
                <a:latin typeface="+mj-lt"/>
              </a:rPr>
              <a:t>1. </a:t>
            </a:r>
            <a:r>
              <a:rPr lang="en-US" sz="2400" dirty="0">
                <a:latin typeface="+mj-lt"/>
              </a:rPr>
              <a:t>Predictable events are preceded by anomalous and unlikely values of </a:t>
            </a:r>
            <a:r>
              <a:rPr lang="en-US" sz="2400" dirty="0" smtClean="0">
                <a:latin typeface="+mj-lt"/>
              </a:rPr>
              <a:t>feature </a:t>
            </a:r>
            <a:r>
              <a:rPr lang="en-US" sz="2400" dirty="0">
                <a:latin typeface="+mj-lt"/>
              </a:rPr>
              <a:t>fields.</a:t>
            </a:r>
            <a:endParaRPr lang="en-US" sz="2400" dirty="0" smtClean="0">
              <a:latin typeface="+mj-lt"/>
            </a:endParaRPr>
          </a:p>
        </p:txBody>
      </p:sp>
      <p:sp>
        <p:nvSpPr>
          <p:cNvPr id="31" name="Название 1"/>
          <p:cNvSpPr txBox="1">
            <a:spLocks/>
          </p:cNvSpPr>
          <p:nvPr/>
        </p:nvSpPr>
        <p:spPr>
          <a:xfrm>
            <a:off x="174414" y="939815"/>
            <a:ext cx="8004603" cy="460860"/>
          </a:xfrm>
          <a:prstGeom prst="rect">
            <a:avLst/>
          </a:prstGeom>
        </p:spPr>
        <p:txBody>
          <a:bodyPr lIns="86383" tIns="43192" rIns="86383" bIns="43192" anchor="t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26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1" lang="ru-RU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pitchFamily="34" charset="0"/>
              </a:rPr>
              <a:t>1.</a:t>
            </a:r>
            <a:r>
              <a:rPr kumimoji="1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pitchFamily="34" charset="0"/>
              </a:rPr>
              <a:t>1</a:t>
            </a:r>
            <a:r>
              <a:rPr kumimoji="1" lang="ru-RU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pitchFamily="34" charset="0"/>
              </a:rPr>
              <a:t>. </a:t>
            </a:r>
            <a:r>
              <a:rPr kumimoji="1" lang="en-US" sz="2400" b="1" i="1" dirty="0" smtClean="0">
                <a:latin typeface="+mj-lt"/>
                <a:ea typeface="Arial" charset="0"/>
                <a:cs typeface="Arial" pitchFamily="34" charset="0"/>
              </a:rPr>
              <a:t>Model of data</a:t>
            </a:r>
            <a:endParaRPr kumimoji="1" lang="ru-RU" sz="2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rial" charset="0"/>
              <a:cs typeface="Arial" pitchFamily="34" charset="0"/>
            </a:endParaRPr>
          </a:p>
        </p:txBody>
      </p:sp>
      <p:pic>
        <p:nvPicPr>
          <p:cNvPr id="34" name="Рисунок 33" descr="3b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481" y="4193670"/>
            <a:ext cx="8272700" cy="2227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3984" y="442164"/>
            <a:ext cx="8359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</a:pPr>
            <a:r>
              <a:rPr lang="en-US" sz="2800" b="1" dirty="0" smtClean="0">
                <a:latin typeface="+mj-lt"/>
              </a:rPr>
              <a:t>Method of  minimum area of alarm</a:t>
            </a:r>
            <a:endParaRPr lang="ru-RU" sz="28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11837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1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3" y="-182093"/>
            <a:ext cx="174395" cy="3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54" tIns="43177" rIns="86354" bIns="43177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8014" name="Rectangle 14"/>
          <p:cNvSpPr>
            <a:spLocks noChangeArrowheads="1"/>
          </p:cNvSpPr>
          <p:nvPr/>
        </p:nvSpPr>
        <p:spPr bwMode="auto">
          <a:xfrm>
            <a:off x="5" y="34013"/>
            <a:ext cx="174409" cy="36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61" tIns="43181" rIns="86361" bIns="43181" numCol="1" anchor="ctr" anchorCtr="0" compatLnSpc="1">
            <a:prstTxWarp prst="textNoShape">
              <a:avLst/>
            </a:prstTxWarp>
            <a:spAutoFit/>
          </a:bodyPr>
          <a:lstStyle/>
          <a:p>
            <a:pPr defTabSz="863617"/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16" name="Rectangle 16"/>
          <p:cNvSpPr>
            <a:spLocks noChangeArrowheads="1"/>
          </p:cNvSpPr>
          <p:nvPr/>
        </p:nvSpPr>
        <p:spPr bwMode="auto">
          <a:xfrm>
            <a:off x="5" y="322163"/>
            <a:ext cx="174409" cy="36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61" tIns="43181" rIns="86361" bIns="43181" numCol="1" anchor="ctr" anchorCtr="0" compatLnSpc="1">
            <a:prstTxWarp prst="textNoShape">
              <a:avLst/>
            </a:prstTxWarp>
            <a:spAutoFit/>
          </a:bodyPr>
          <a:lstStyle/>
          <a:p>
            <a:pPr defTabSz="863617"/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20" name="Rectangle 20"/>
          <p:cNvSpPr>
            <a:spLocks noChangeArrowheads="1"/>
          </p:cNvSpPr>
          <p:nvPr/>
        </p:nvSpPr>
        <p:spPr bwMode="auto">
          <a:xfrm>
            <a:off x="2" y="353611"/>
            <a:ext cx="217164" cy="73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61" tIns="43181" rIns="86361" bIns="43181" numCol="1" anchor="ctr" anchorCtr="0" compatLnSpc="1">
            <a:prstTxWarp prst="textNoShape">
              <a:avLst/>
            </a:prstTxWarp>
            <a:spAutoFit/>
          </a:bodyPr>
          <a:lstStyle/>
          <a:p>
            <a:pPr defTabSz="863617"/>
            <a:r>
              <a:rPr lang="ru-RU" sz="600" dirty="0">
                <a:latin typeface="Arial" pitchFamily="34" charset="0"/>
                <a:cs typeface="Arial" pitchFamily="34" charset="0"/>
              </a:rPr>
              <a:t/>
            </a:r>
            <a:br>
              <a:rPr lang="ru-RU" sz="600" dirty="0">
                <a:latin typeface="Arial" pitchFamily="34" charset="0"/>
                <a:cs typeface="Arial" pitchFamily="34" charset="0"/>
              </a:rPr>
            </a:b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defTabSz="863617" eaLnBrk="0" hangingPunct="0"/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Содержимое 2"/>
          <p:cNvSpPr txBox="1">
            <a:spLocks/>
          </p:cNvSpPr>
          <p:nvPr/>
        </p:nvSpPr>
        <p:spPr>
          <a:xfrm>
            <a:off x="162994" y="822160"/>
            <a:ext cx="8132988" cy="2073870"/>
          </a:xfrm>
          <a:prstGeom prst="rect">
            <a:avLst/>
          </a:prstGeom>
        </p:spPr>
        <p:txBody>
          <a:bodyPr lIns="86340" tIns="43169" rIns="86340" bIns="43169"/>
          <a:lstStyle>
            <a:lvl1pPr marL="0" indent="0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tx2"/>
              </a:buClr>
              <a:buFontTx/>
              <a:buNone/>
              <a:defRPr kumimoji="1" sz="2100" kern="1200">
                <a:solidFill>
                  <a:schemeClr val="tx1"/>
                </a:solidFill>
                <a:latin typeface="+mn-lt"/>
                <a:ea typeface="Arial" charset="0"/>
                <a:cs typeface="Arial" pitchFamily="34" charset="0"/>
              </a:defRPr>
            </a:lvl1pPr>
            <a:lvl2pPr marL="341764" indent="-170881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tx2"/>
              </a:buClr>
              <a:buFont typeface="Arial" pitchFamily="34" charset="0"/>
              <a:buChar char="•"/>
              <a:defRPr kumimoji="1" sz="2100" kern="1200">
                <a:solidFill>
                  <a:schemeClr val="tx2"/>
                </a:solidFill>
                <a:latin typeface="+mn-lt"/>
                <a:ea typeface="Arial" charset="0"/>
                <a:cs typeface="Arial" pitchFamily="34" charset="0"/>
              </a:defRPr>
            </a:lvl2pPr>
            <a:lvl3pPr marL="593587" indent="-251825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buFont typeface="Wingdings 2" pitchFamily="18" charset="2"/>
              <a:buChar char=""/>
              <a:defRPr kumimoji="1" sz="1900" kern="1200">
                <a:solidFill>
                  <a:schemeClr val="accent1"/>
                </a:solidFill>
                <a:latin typeface="+mn-lt"/>
                <a:ea typeface="Arial" charset="0"/>
                <a:cs typeface="Arial" pitchFamily="34" charset="0"/>
              </a:defRPr>
            </a:lvl3pPr>
            <a:lvl4pPr marL="845412" indent="-251825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buFont typeface="Wingdings 2" pitchFamily="18" charset="2"/>
              <a:buChar char=""/>
              <a:defRPr kumimoji="1" sz="1700" kern="1200">
                <a:solidFill>
                  <a:schemeClr val="accent1"/>
                </a:solidFill>
                <a:latin typeface="+mn-lt"/>
                <a:ea typeface="Arial" charset="0"/>
                <a:cs typeface="Arial" pitchFamily="34" charset="0"/>
              </a:defRPr>
            </a:lvl4pPr>
            <a:lvl5pPr marL="1097237" indent="-251825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buFont typeface="Georgia" pitchFamily="18" charset="0"/>
              <a:buChar char="▫"/>
              <a:defRPr kumimoji="1" sz="1500" kern="1200">
                <a:solidFill>
                  <a:srgbClr val="A04DA3"/>
                </a:solidFill>
                <a:latin typeface="+mn-lt"/>
                <a:ea typeface="Arial" charset="0"/>
                <a:cs typeface="Arial" pitchFamily="34" charset="0"/>
              </a:defRPr>
            </a:lvl5pPr>
            <a:lvl6pPr marL="1519582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▫"/>
              <a:defRPr kumimoji="0" sz="17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726799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▫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1916748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◦"/>
              <a:defRPr kumimoji="0" sz="1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115328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◦"/>
              <a:defRPr kumimoji="0" sz="13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2400"/>
              </a:lnSpc>
              <a:spcAft>
                <a:spcPts val="1200"/>
              </a:spcAft>
              <a:buFont typeface="+mj-lt"/>
              <a:buAutoNum type="arabicPeriod" startAt="3"/>
            </a:pPr>
            <a:r>
              <a:rPr lang="en-US" sz="2400" dirty="0" smtClean="0">
                <a:latin typeface="+mj-lt"/>
              </a:rPr>
              <a:t>Monotonicity condition</a:t>
            </a:r>
            <a:r>
              <a:rPr lang="ru-RU" sz="2400" dirty="0" smtClean="0">
                <a:latin typeface="+mj-lt"/>
              </a:rPr>
              <a:t>:           </a:t>
            </a:r>
          </a:p>
          <a:p>
            <a:pPr marL="265113" indent="-1588">
              <a:lnSpc>
                <a:spcPts val="2700"/>
              </a:lnSpc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If a vector 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b="1" dirty="0" err="1" smtClean="0">
                <a:latin typeface="+mj-lt"/>
              </a:rPr>
              <a:t>f</a:t>
            </a:r>
            <a:r>
              <a:rPr lang="ru-RU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ru-RU" sz="2400" baseline="30000" dirty="0" smtClean="0">
                <a:latin typeface="+mj-lt"/>
              </a:rPr>
              <a:t>)</a:t>
            </a:r>
            <a:r>
              <a:rPr lang="ru-RU" sz="2400" dirty="0" smtClean="0">
                <a:latin typeface="+mj-lt"/>
              </a:rPr>
              <a:t>={</a:t>
            </a:r>
            <a:r>
              <a:rPr lang="en-US" sz="2400" i="1" dirty="0" smtClean="0">
                <a:latin typeface="+mj-lt"/>
              </a:rPr>
              <a:t>f</a:t>
            </a:r>
            <a:r>
              <a:rPr lang="en-US" sz="2400" i="1" baseline="-25000" dirty="0" smtClean="0">
                <a:latin typeface="+mj-lt"/>
              </a:rPr>
              <a:t>i</a:t>
            </a:r>
            <a:r>
              <a:rPr lang="ru-RU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ru-RU" sz="2400" baseline="30000" dirty="0" smtClean="0">
                <a:latin typeface="+mj-lt"/>
              </a:rPr>
              <a:t>)</a:t>
            </a:r>
            <a:r>
              <a:rPr lang="ru-RU" sz="2400" dirty="0" smtClean="0">
                <a:latin typeface="+mj-lt"/>
              </a:rPr>
              <a:t>}</a:t>
            </a:r>
            <a:r>
              <a:rPr lang="en-US" sz="2400" dirty="0" smtClean="0">
                <a:latin typeface="+mj-lt"/>
              </a:rPr>
              <a:t> from the feature space, </a:t>
            </a:r>
            <a:r>
              <a:rPr lang="en-US" sz="2400" i="1" dirty="0" err="1" smtClean="0">
                <a:latin typeface="+mj-lt"/>
              </a:rPr>
              <a:t>i</a:t>
            </a:r>
            <a:r>
              <a:rPr lang="en-US" sz="2400" dirty="0" smtClean="0">
                <a:latin typeface="+mj-lt"/>
              </a:rPr>
              <a:t>=1,2,</a:t>
            </a:r>
            <a:r>
              <a:rPr lang="mr-IN" sz="2400" dirty="0" smtClean="0">
                <a:latin typeface="+mj-lt"/>
              </a:rPr>
              <a:t>…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i="1" dirty="0" smtClean="0">
                <a:latin typeface="+mj-lt"/>
              </a:rPr>
              <a:t>I</a:t>
            </a:r>
            <a:r>
              <a:rPr lang="en-US" sz="2400" dirty="0" smtClean="0">
                <a:latin typeface="+mj-lt"/>
              </a:rPr>
              <a:t> precedes an event </a:t>
            </a:r>
            <a:r>
              <a:rPr lang="en-US" sz="2400" i="1" dirty="0" smtClean="0">
                <a:latin typeface="+mj-lt"/>
              </a:rPr>
              <a:t>q </a:t>
            </a:r>
            <a:r>
              <a:rPr lang="ru-RU" sz="2400" dirty="0" smtClean="0">
                <a:latin typeface="+mj-lt"/>
              </a:rPr>
              <a:t>(</a:t>
            </a:r>
            <a:r>
              <a:rPr lang="en-US" sz="2400" dirty="0" smtClean="0">
                <a:latin typeface="+mj-lt"/>
              </a:rPr>
              <a:t>i.e</a:t>
            </a:r>
            <a:r>
              <a:rPr lang="en-US" sz="2400" i="1" dirty="0" smtClean="0">
                <a:latin typeface="+mj-lt"/>
              </a:rPr>
              <a:t>. </a:t>
            </a:r>
            <a:r>
              <a:rPr lang="ru-RU" sz="2400" b="1" dirty="0" err="1">
                <a:latin typeface="+mj-lt"/>
              </a:rPr>
              <a:t>f</a:t>
            </a:r>
            <a:r>
              <a:rPr lang="ru-RU" sz="2400" baseline="30000" dirty="0">
                <a:latin typeface="+mj-lt"/>
              </a:rPr>
              <a:t>(</a:t>
            </a:r>
            <a:r>
              <a:rPr lang="en-US" sz="2400" i="1" baseline="30000" dirty="0">
                <a:latin typeface="+mj-lt"/>
              </a:rPr>
              <a:t>q</a:t>
            </a:r>
            <a:r>
              <a:rPr lang="ru-RU" sz="2400" baseline="30000" dirty="0" smtClean="0">
                <a:latin typeface="+mj-lt"/>
              </a:rPr>
              <a:t>)</a:t>
            </a:r>
            <a:r>
              <a:rPr lang="en-US" sz="2400" baseline="300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is a precursor of  the event q), then any vector 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b="1" dirty="0" err="1" smtClean="0">
                <a:latin typeface="+mj-lt"/>
              </a:rPr>
              <a:t>f</a:t>
            </a:r>
            <a:r>
              <a:rPr lang="ru-RU" sz="2400" baseline="30000" dirty="0" smtClean="0">
                <a:latin typeface="+mj-lt"/>
              </a:rPr>
              <a:t>(</a:t>
            </a:r>
            <a:r>
              <a:rPr lang="ru-RU" sz="2400" i="1" baseline="30000" dirty="0" err="1" smtClean="0">
                <a:latin typeface="+mj-lt"/>
              </a:rPr>
              <a:t>n</a:t>
            </a:r>
            <a:r>
              <a:rPr lang="ru-RU" sz="2400" baseline="30000" dirty="0" smtClean="0">
                <a:latin typeface="+mj-lt"/>
              </a:rPr>
              <a:t>)</a:t>
            </a:r>
            <a:r>
              <a:rPr lang="ru-RU" sz="2400" dirty="0" smtClean="0">
                <a:latin typeface="+mj-lt"/>
              </a:rPr>
              <a:t>={</a:t>
            </a:r>
            <a:r>
              <a:rPr lang="en-US" sz="2400" i="1" dirty="0" smtClean="0">
                <a:latin typeface="+mj-lt"/>
              </a:rPr>
              <a:t>f</a:t>
            </a:r>
            <a:r>
              <a:rPr lang="en-US" sz="2400" i="1" baseline="-25000" dirty="0" smtClean="0">
                <a:latin typeface="+mj-lt"/>
              </a:rPr>
              <a:t>i</a:t>
            </a:r>
            <a:r>
              <a:rPr lang="ru-RU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n</a:t>
            </a:r>
            <a:r>
              <a:rPr lang="ru-RU" sz="2400" baseline="30000" dirty="0" smtClean="0">
                <a:latin typeface="+mj-lt"/>
              </a:rPr>
              <a:t>)</a:t>
            </a:r>
            <a:r>
              <a:rPr lang="ru-RU" sz="2400" dirty="0" smtClean="0">
                <a:latin typeface="+mj-lt"/>
              </a:rPr>
              <a:t>} </a:t>
            </a:r>
            <a:r>
              <a:rPr lang="en-US" sz="2400" dirty="0" smtClean="0">
                <a:latin typeface="+mj-lt"/>
              </a:rPr>
              <a:t> with components </a:t>
            </a:r>
            <a:r>
              <a:rPr lang="en-US" sz="2400" i="1" dirty="0" smtClean="0">
                <a:latin typeface="+mj-lt"/>
              </a:rPr>
              <a:t>f</a:t>
            </a:r>
            <a:r>
              <a:rPr lang="ru-RU" sz="2400" i="1" baseline="-25000" dirty="0" err="1" smtClean="0">
                <a:latin typeface="+mj-lt"/>
              </a:rPr>
              <a:t>i</a:t>
            </a:r>
            <a:r>
              <a:rPr lang="ru-RU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n</a:t>
            </a:r>
            <a:r>
              <a:rPr lang="ru-RU" sz="2400" baseline="30000" dirty="0" smtClean="0">
                <a:latin typeface="+mj-lt"/>
              </a:rPr>
              <a:t>)</a:t>
            </a:r>
            <a:r>
              <a:rPr lang="ru-RU" sz="2400" dirty="0" smtClean="0">
                <a:latin typeface="+mj-lt"/>
              </a:rPr>
              <a:t> ≥</a:t>
            </a:r>
            <a:r>
              <a:rPr lang="ru-RU" sz="2400" i="1" dirty="0" smtClean="0">
                <a:latin typeface="+mj-lt"/>
              </a:rPr>
              <a:t> </a:t>
            </a:r>
            <a:r>
              <a:rPr lang="en-US" sz="2400" i="1" dirty="0" smtClean="0">
                <a:latin typeface="+mj-lt"/>
              </a:rPr>
              <a:t>f</a:t>
            </a:r>
            <a:r>
              <a:rPr lang="en-US" sz="2400" i="1" baseline="-25000" dirty="0" smtClean="0">
                <a:latin typeface="+mj-lt"/>
              </a:rPr>
              <a:t>i</a:t>
            </a:r>
            <a:r>
              <a:rPr lang="ru-RU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ru-RU" sz="2400" baseline="30000" dirty="0" smtClean="0">
                <a:latin typeface="+mj-lt"/>
              </a:rPr>
              <a:t>)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for all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i="1" dirty="0" err="1" smtClean="0">
                <a:latin typeface="+mj-lt"/>
              </a:rPr>
              <a:t>i</a:t>
            </a:r>
            <a:r>
              <a:rPr lang="ru-RU" sz="2400" dirty="0" smtClean="0">
                <a:latin typeface="+mj-lt"/>
              </a:rPr>
              <a:t>=1 ,…, </a:t>
            </a:r>
            <a:r>
              <a:rPr lang="en-US" sz="2400" i="1" dirty="0" smtClean="0">
                <a:latin typeface="+mj-lt"/>
              </a:rPr>
              <a:t>I </a:t>
            </a:r>
            <a:r>
              <a:rPr lang="en-US" sz="2400" dirty="0" smtClean="0">
                <a:latin typeface="+mj-lt"/>
              </a:rPr>
              <a:t>also can be a precursor of a similar event.</a:t>
            </a:r>
            <a:endParaRPr lang="ru-RU" sz="2400" u="sng" dirty="0">
              <a:latin typeface="+mj-lt"/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4571219" y="3164865"/>
            <a:ext cx="0" cy="257623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4571219" y="5741094"/>
            <a:ext cx="2747939" cy="1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85083" y="3206365"/>
            <a:ext cx="56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latin typeface="+mj-lt"/>
              </a:rPr>
              <a:t>f</a:t>
            </a:r>
            <a:r>
              <a:rPr lang="en-US" sz="2400" i="1" baseline="-25000" dirty="0" err="1" smtClean="0">
                <a:latin typeface="+mj-lt"/>
              </a:rPr>
              <a:t>i</a:t>
            </a:r>
            <a:endParaRPr lang="ru-RU" sz="2400" i="1" baseline="-25000" dirty="0">
              <a:latin typeface="+mj-lt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626151" y="4432230"/>
            <a:ext cx="622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f</a:t>
            </a:r>
            <a:r>
              <a:rPr lang="en-US" sz="2400" baseline="30000" dirty="0" smtClean="0">
                <a:latin typeface="+mj-lt"/>
              </a:rPr>
              <a:t>(</a:t>
            </a:r>
            <a:r>
              <a:rPr lang="en-US" sz="2400" i="1" baseline="30000" dirty="0" smtClean="0">
                <a:latin typeface="+mj-lt"/>
              </a:rPr>
              <a:t>q</a:t>
            </a:r>
            <a:r>
              <a:rPr lang="en-US" sz="2400" baseline="30000" dirty="0" smtClean="0">
                <a:latin typeface="+mj-lt"/>
              </a:rPr>
              <a:t>) </a:t>
            </a:r>
            <a:endParaRPr lang="ru-RU" sz="2400" i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68975" y="5204229"/>
            <a:ext cx="56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latin typeface="+mj-lt"/>
              </a:rPr>
              <a:t>f</a:t>
            </a:r>
            <a:r>
              <a:rPr lang="en-US" sz="2400" i="1" baseline="-25000" dirty="0" err="1" smtClean="0">
                <a:latin typeface="+mj-lt"/>
              </a:rPr>
              <a:t>j</a:t>
            </a:r>
            <a:endParaRPr lang="ru-RU" sz="2400" i="1" baseline="-25000" dirty="0">
              <a:latin typeface="+mj-lt"/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V="1">
            <a:off x="6148275" y="3208299"/>
            <a:ext cx="0" cy="1367695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163821" y="4575992"/>
            <a:ext cx="1581155" cy="1"/>
          </a:xfrm>
          <a:prstGeom prst="straightConnector1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55846" y="4345563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660646" y="4383968"/>
            <a:ext cx="104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317441" y="3731083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813046" y="3577463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982359" y="3999918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9896" y="3846298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361530" y="3830775"/>
            <a:ext cx="25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•</a:t>
            </a:r>
            <a:endParaRPr lang="ru-RU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010201" y="4307158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•</a:t>
            </a:r>
            <a:endParaRPr lang="ru-RU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321460" y="3923108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</a:t>
            </a:r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6475080" y="4191943"/>
            <a:ext cx="26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6816706" y="4115133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7046608" y="2972840"/>
            <a:ext cx="10374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i="1" dirty="0" smtClean="0">
                <a:latin typeface="+mj-lt"/>
              </a:rPr>
              <a:t>Base </a:t>
            </a:r>
          </a:p>
          <a:p>
            <a:pPr>
              <a:lnSpc>
                <a:spcPts val="2300"/>
              </a:lnSpc>
            </a:pPr>
            <a:r>
              <a:rPr lang="en-US" sz="2400" i="1" dirty="0" smtClean="0">
                <a:latin typeface="+mj-lt"/>
              </a:rPr>
              <a:t>points</a:t>
            </a:r>
            <a:endParaRPr lang="ru-RU" sz="2400" i="1" dirty="0">
              <a:latin typeface="+mj-lt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6163821" y="3538253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f</a:t>
            </a:r>
            <a:r>
              <a:rPr lang="en-US" sz="2400" baseline="30000" dirty="0" smtClean="0">
                <a:latin typeface="+mj-lt"/>
              </a:rPr>
              <a:t> </a:t>
            </a:r>
            <a:endParaRPr lang="ru-RU" sz="2400" i="1" dirty="0">
              <a:latin typeface="+mj-lt"/>
            </a:endParaRPr>
          </a:p>
        </p:txBody>
      </p:sp>
      <p:sp>
        <p:nvSpPr>
          <p:cNvPr id="31" name="Название 1"/>
          <p:cNvSpPr txBox="1">
            <a:spLocks/>
          </p:cNvSpPr>
          <p:nvPr/>
        </p:nvSpPr>
        <p:spPr>
          <a:xfrm>
            <a:off x="403071" y="399705"/>
            <a:ext cx="7775946" cy="460860"/>
          </a:xfrm>
          <a:prstGeom prst="rect">
            <a:avLst/>
          </a:prstGeom>
        </p:spPr>
        <p:txBody>
          <a:bodyPr lIns="86383" tIns="43192" rIns="86383" bIns="43192" anchor="t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26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1" lang="ru-RU" sz="2400" i="1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j-lt"/>
                <a:ea typeface="Arial" charset="0"/>
                <a:cs typeface="Arial" pitchFamily="34" charset="0"/>
              </a:rPr>
              <a:t>Модель</a:t>
            </a:r>
            <a:endParaRPr kumimoji="1" lang="ru-RU" sz="2400" i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+mj-lt"/>
              <a:ea typeface="Arial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44491" y="5736969"/>
            <a:ext cx="317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3836"/>
            <a:r>
              <a:rPr lang="en-US" sz="2000" i="1" dirty="0">
                <a:latin typeface="+mj-lt"/>
              </a:rPr>
              <a:t>Values of feature </a:t>
            </a:r>
            <a:r>
              <a:rPr lang="en-US" sz="2000" i="1" dirty="0" smtClean="0">
                <a:latin typeface="+mj-lt"/>
              </a:rPr>
              <a:t>field </a:t>
            </a:r>
            <a:r>
              <a:rPr lang="ru-RU" sz="2000" i="1" dirty="0" smtClean="0">
                <a:latin typeface="+mj-lt"/>
              </a:rPr>
              <a:t> </a:t>
            </a:r>
            <a:r>
              <a:rPr lang="en-US" sz="2000" i="1" dirty="0" smtClean="0">
                <a:latin typeface="+mj-lt"/>
              </a:rPr>
              <a:t>j</a:t>
            </a:r>
            <a:endParaRPr lang="en-US" sz="2000" i="1" dirty="0">
              <a:latin typeface="+mj-lt"/>
            </a:endParaRPr>
          </a:p>
        </p:txBody>
      </p:sp>
      <p:sp>
        <p:nvSpPr>
          <p:cNvPr id="35" name="Надпись 108"/>
          <p:cNvSpPr txBox="1">
            <a:spLocks/>
          </p:cNvSpPr>
          <p:nvPr/>
        </p:nvSpPr>
        <p:spPr bwMode="auto">
          <a:xfrm flipV="1">
            <a:off x="4089058" y="3154704"/>
            <a:ext cx="429038" cy="27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 lIns="86383" tIns="43192" rIns="86383" bIns="43192" numCol="1" anchor="t" anchorCtr="0" compatLnSpc="1">
            <a:prstTxWarp prst="textNoShape">
              <a:avLst/>
            </a:prstTxWarp>
          </a:bodyPr>
          <a:lstStyle/>
          <a:p>
            <a:pPr algn="ctr" defTabSz="863836"/>
            <a:r>
              <a:rPr lang="en-US" sz="2000" i="1" dirty="0" smtClean="0">
                <a:latin typeface="+mj-lt"/>
              </a:rPr>
              <a:t>Values of feature field</a:t>
            </a:r>
            <a:r>
              <a:rPr lang="ru-RU" sz="2000" i="1" dirty="0" smtClean="0">
                <a:latin typeface="+mj-lt"/>
              </a:rPr>
              <a:t> </a:t>
            </a:r>
            <a:r>
              <a:rPr lang="en-US" sz="2000" i="1" dirty="0" err="1" smtClean="0">
                <a:latin typeface="+mj-lt"/>
              </a:rPr>
              <a:t>i</a:t>
            </a:r>
            <a:endParaRPr lang="en-US" sz="2000" i="1" dirty="0">
              <a:latin typeface="+mj-lt"/>
            </a:endParaRPr>
          </a:p>
          <a:p>
            <a:pPr algn="ctr" defTabSz="863836"/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Содержимое 2"/>
          <p:cNvSpPr txBox="1">
            <a:spLocks/>
          </p:cNvSpPr>
          <p:nvPr/>
        </p:nvSpPr>
        <p:spPr>
          <a:xfrm>
            <a:off x="315394" y="3395295"/>
            <a:ext cx="3774557" cy="460860"/>
          </a:xfrm>
          <a:prstGeom prst="rect">
            <a:avLst/>
          </a:prstGeom>
        </p:spPr>
        <p:txBody>
          <a:bodyPr lIns="86340" tIns="43169" rIns="86340" bIns="43169"/>
          <a:lstStyle>
            <a:lvl1pPr marL="0" indent="0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tx2"/>
              </a:buClr>
              <a:buFontTx/>
              <a:buNone/>
              <a:defRPr kumimoji="1" sz="2100" kern="1200">
                <a:solidFill>
                  <a:schemeClr val="tx1"/>
                </a:solidFill>
                <a:latin typeface="+mn-lt"/>
                <a:ea typeface="Arial" charset="0"/>
                <a:cs typeface="Arial" pitchFamily="34" charset="0"/>
              </a:defRPr>
            </a:lvl1pPr>
            <a:lvl2pPr marL="341764" indent="-170881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tx2"/>
              </a:buClr>
              <a:buFont typeface="Arial" pitchFamily="34" charset="0"/>
              <a:buChar char="•"/>
              <a:defRPr kumimoji="1" sz="2100" kern="1200">
                <a:solidFill>
                  <a:schemeClr val="tx2"/>
                </a:solidFill>
                <a:latin typeface="+mn-lt"/>
                <a:ea typeface="Arial" charset="0"/>
                <a:cs typeface="Arial" pitchFamily="34" charset="0"/>
              </a:defRPr>
            </a:lvl2pPr>
            <a:lvl3pPr marL="593587" indent="-251825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buFont typeface="Wingdings 2" pitchFamily="18" charset="2"/>
              <a:buChar char=""/>
              <a:defRPr kumimoji="1" sz="1900" kern="1200">
                <a:solidFill>
                  <a:schemeClr val="accent1"/>
                </a:solidFill>
                <a:latin typeface="+mn-lt"/>
                <a:ea typeface="Arial" charset="0"/>
                <a:cs typeface="Arial" pitchFamily="34" charset="0"/>
              </a:defRPr>
            </a:lvl3pPr>
            <a:lvl4pPr marL="845412" indent="-251825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buFont typeface="Wingdings 2" pitchFamily="18" charset="2"/>
              <a:buChar char=""/>
              <a:defRPr kumimoji="1" sz="1700" kern="1200">
                <a:solidFill>
                  <a:schemeClr val="accent1"/>
                </a:solidFill>
                <a:latin typeface="+mn-lt"/>
                <a:ea typeface="Arial" charset="0"/>
                <a:cs typeface="Arial" pitchFamily="34" charset="0"/>
              </a:defRPr>
            </a:lvl4pPr>
            <a:lvl5pPr marL="1097237" indent="-251825" algn="l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756"/>
              </a:spcAft>
              <a:buClr>
                <a:schemeClr val="accent5"/>
              </a:buClr>
              <a:buFont typeface="Georgia" pitchFamily="18" charset="0"/>
              <a:buChar char="▫"/>
              <a:defRPr kumimoji="1" sz="1500" kern="1200">
                <a:solidFill>
                  <a:srgbClr val="A04DA3"/>
                </a:solidFill>
                <a:latin typeface="+mn-lt"/>
                <a:ea typeface="Arial" charset="0"/>
                <a:cs typeface="Arial" pitchFamily="34" charset="0"/>
              </a:defRPr>
            </a:lvl5pPr>
            <a:lvl6pPr marL="1519582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▫"/>
              <a:defRPr kumimoji="0" sz="17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726799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▫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1916748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◦"/>
              <a:defRPr kumimoji="0" sz="1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115328" indent="-172679" algn="l" rtl="0" eaLnBrk="1" latinLnBrk="0" hangingPunct="1">
              <a:spcBef>
                <a:spcPts val="284"/>
              </a:spcBef>
              <a:buClr>
                <a:schemeClr val="accent3"/>
              </a:buClr>
              <a:buFont typeface="Georgia"/>
              <a:buChar char="◦"/>
              <a:defRPr kumimoji="0" sz="13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2400"/>
              </a:lnSpc>
              <a:spcAft>
                <a:spcPts val="1200"/>
              </a:spcAft>
            </a:pPr>
            <a:r>
              <a:rPr lang="en-US" sz="2400" dirty="0" smtClean="0">
                <a:latin typeface="+mj-lt"/>
              </a:rPr>
              <a:t>Space of features</a:t>
            </a:r>
            <a:endParaRPr lang="ru-RU" sz="240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5560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2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Номер слайда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20620" y="5798818"/>
            <a:ext cx="1260111" cy="34517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1630" indent="-26985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79430" indent="-2158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1203" indent="-2158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2977" indent="-2158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4748" indent="-215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06521" indent="-215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38293" indent="-215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0062" indent="-215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altLang="ru-RU" dirty="0" smtClean="0">
                <a:solidFill>
                  <a:srgbClr val="FFFFFF"/>
                </a:solidFill>
                <a:latin typeface="Calibri" pitchFamily="34" charset="0"/>
              </a:rPr>
              <a:t>Слайд </a:t>
            </a:r>
            <a:fld id="{5211243F-281B-4717-A962-EFBED6CA3838}" type="slidenum">
              <a:rPr lang="ru-RU" altLang="ru-RU" smtClean="0">
                <a:solidFill>
                  <a:srgbClr val="FFFFFF"/>
                </a:solidFill>
                <a:latin typeface="Calibri" pitchFamily="34" charset="0"/>
              </a:rPr>
              <a:pPr eaLnBrk="1" hangingPunct="1"/>
              <a:t>7</a:t>
            </a:fld>
            <a:endParaRPr lang="ru-RU" altLang="ru-RU" dirty="0" smtClean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32047" y="2025865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54" tIns="43177" rIns="86354" bIns="43177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18436" name="Прямоугольник 1"/>
          <p:cNvSpPr>
            <a:spLocks noChangeArrowheads="1"/>
          </p:cNvSpPr>
          <p:nvPr/>
        </p:nvSpPr>
        <p:spPr bwMode="auto">
          <a:xfrm>
            <a:off x="37997" y="375139"/>
            <a:ext cx="8602766" cy="180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54" tIns="43177" rIns="86354" bIns="4317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ru-RU" sz="2400" b="1" i="1" dirty="0" smtClean="0">
                <a:latin typeface="+mj-lt"/>
              </a:rPr>
              <a:t>1.2. </a:t>
            </a:r>
            <a:r>
              <a:rPr lang="en-US" sz="2400" b="1" i="1" dirty="0">
                <a:latin typeface="+mj-lt"/>
              </a:rPr>
              <a:t>Definitions</a:t>
            </a:r>
            <a:endParaRPr lang="ru-RU" sz="2400" b="1" i="1" dirty="0" smtClean="0">
              <a:latin typeface="+mj-lt"/>
            </a:endParaRPr>
          </a:p>
          <a:p>
            <a:pPr algn="ctr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b="1" i="1" dirty="0">
                <a:latin typeface="+mj-lt"/>
              </a:rPr>
              <a:t>Alarm </a:t>
            </a:r>
            <a:r>
              <a:rPr lang="en-US" sz="2400" b="1" i="1" dirty="0" smtClean="0">
                <a:latin typeface="+mj-lt"/>
              </a:rPr>
              <a:t>rule</a:t>
            </a:r>
            <a:endParaRPr lang="en-US" sz="2400" b="1" i="1" dirty="0">
              <a:latin typeface="+mj-lt"/>
            </a:endParaRPr>
          </a:p>
          <a:p>
            <a:pPr>
              <a:lnSpc>
                <a:spcPts val="2580"/>
              </a:lnSpc>
              <a:spcBef>
                <a:spcPts val="0"/>
              </a:spcBef>
            </a:pPr>
            <a:r>
              <a:rPr lang="en-US" sz="2400" b="1" dirty="0" smtClean="0">
                <a:latin typeface="+mj-lt"/>
              </a:rPr>
              <a:t>If</a:t>
            </a:r>
            <a:r>
              <a:rPr lang="en-US" sz="2400" dirty="0" smtClean="0">
                <a:latin typeface="+mj-lt"/>
              </a:rPr>
              <a:t>        in </a:t>
            </a:r>
            <a:r>
              <a:rPr lang="en-US" sz="2400" dirty="0">
                <a:latin typeface="+mj-lt"/>
              </a:rPr>
              <a:t>a grid node </a:t>
            </a:r>
            <a:r>
              <a:rPr lang="en-US" sz="2400" i="1" dirty="0">
                <a:latin typeface="+mj-lt"/>
              </a:rPr>
              <a:t>n</a:t>
            </a:r>
            <a:r>
              <a:rPr lang="en-US" sz="2400" dirty="0">
                <a:latin typeface="+mj-lt"/>
              </a:rPr>
              <a:t> the value of the forecast field </a:t>
            </a:r>
            <a:r>
              <a:rPr lang="ru-RU" sz="2800" dirty="0" err="1" smtClean="0">
                <a:latin typeface="+mj-lt"/>
                <a:ea typeface="Lucida Grande"/>
                <a:cs typeface="Lucida Grande"/>
              </a:rPr>
              <a:t>φ</a:t>
            </a:r>
            <a:r>
              <a:rPr lang="en-US" sz="2800" baseline="30000" dirty="0" smtClean="0">
                <a:latin typeface="+mj-lt"/>
                <a:cs typeface="Times New Roman" pitchFamily="18" charset="0"/>
              </a:rPr>
              <a:t>(</a:t>
            </a:r>
            <a:r>
              <a:rPr lang="en-US" sz="2800" i="1" baseline="30000" dirty="0">
                <a:latin typeface="+mj-lt"/>
                <a:cs typeface="Times New Roman" pitchFamily="18" charset="0"/>
              </a:rPr>
              <a:t>n</a:t>
            </a:r>
            <a:r>
              <a:rPr lang="en-US" sz="2800" baseline="30000" dirty="0" smtClean="0">
                <a:latin typeface="+mj-lt"/>
                <a:cs typeface="Times New Roman" pitchFamily="18" charset="0"/>
              </a:rPr>
              <a:t>)</a:t>
            </a:r>
            <a:r>
              <a:rPr lang="ru-RU" sz="2400" dirty="0" smtClean="0">
                <a:latin typeface="+mj-lt"/>
              </a:rPr>
              <a:t>&gt; </a:t>
            </a:r>
            <a:r>
              <a:rPr lang="ru-RU" sz="2400" dirty="0">
                <a:latin typeface="+mj-lt"/>
                <a:sym typeface="Symbol"/>
              </a:rPr>
              <a:t></a:t>
            </a:r>
            <a:r>
              <a:rPr lang="ru-RU" sz="2400" dirty="0">
                <a:latin typeface="+mj-lt"/>
              </a:rPr>
              <a:t>, </a:t>
            </a:r>
            <a:endParaRPr lang="en-US" sz="2400" dirty="0">
              <a:latin typeface="+mj-lt"/>
            </a:endParaRPr>
          </a:p>
          <a:p>
            <a:pPr>
              <a:lnSpc>
                <a:spcPts val="2580"/>
              </a:lnSpc>
            </a:pPr>
            <a:r>
              <a:rPr lang="en-US" sz="2400" b="1" dirty="0">
                <a:latin typeface="+mj-lt"/>
              </a:rPr>
              <a:t>then 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alarm </a:t>
            </a:r>
            <a:r>
              <a:rPr lang="en-US" sz="2400" dirty="0">
                <a:latin typeface="+mj-lt"/>
              </a:rPr>
              <a:t>is announced in a </a:t>
            </a:r>
            <a:r>
              <a:rPr lang="en-US" sz="2400" i="1" dirty="0">
                <a:latin typeface="+mj-lt"/>
              </a:rPr>
              <a:t>cylinder of alarm</a:t>
            </a:r>
            <a:r>
              <a:rPr lang="en-US" sz="2400" dirty="0">
                <a:latin typeface="+mj-lt"/>
              </a:rPr>
              <a:t> with the </a:t>
            </a:r>
            <a:r>
              <a:rPr lang="en-US" sz="2400" dirty="0" smtClean="0">
                <a:latin typeface="+mj-lt"/>
              </a:rPr>
              <a:t> </a:t>
            </a:r>
          </a:p>
          <a:p>
            <a:pPr>
              <a:lnSpc>
                <a:spcPts val="2580"/>
              </a:lnSpc>
            </a:pPr>
            <a:r>
              <a:rPr lang="en-US" sz="2400" dirty="0" smtClean="0">
                <a:latin typeface="+mj-lt"/>
              </a:rPr>
              <a:t>center of </a:t>
            </a:r>
            <a:r>
              <a:rPr lang="en-US" sz="2400" dirty="0">
                <a:latin typeface="+mj-lt"/>
              </a:rPr>
              <a:t>the base at </a:t>
            </a:r>
            <a:r>
              <a:rPr lang="en-US" sz="2400" dirty="0" smtClean="0">
                <a:latin typeface="+mj-lt"/>
              </a:rPr>
              <a:t>the node </a:t>
            </a:r>
            <a:r>
              <a:rPr lang="en-US" sz="2400" i="1" dirty="0" smtClean="0">
                <a:latin typeface="+mj-lt"/>
              </a:rPr>
              <a:t>n</a:t>
            </a:r>
            <a:r>
              <a:rPr lang="en-US" sz="2400" dirty="0" smtClean="0">
                <a:latin typeface="+mj-lt"/>
              </a:rPr>
              <a:t>, radius </a:t>
            </a:r>
            <a:r>
              <a:rPr lang="en-US" sz="2400" i="1" dirty="0">
                <a:latin typeface="+mj-lt"/>
              </a:rPr>
              <a:t>R,</a:t>
            </a:r>
            <a:r>
              <a:rPr lang="en-US" sz="2400" dirty="0">
                <a:latin typeface="+mj-lt"/>
              </a:rPr>
              <a:t> and the element </a:t>
            </a:r>
            <a:r>
              <a:rPr lang="en-US" sz="2400" i="1" dirty="0" smtClean="0">
                <a:latin typeface="+mj-lt"/>
              </a:rPr>
              <a:t>T.</a:t>
            </a:r>
            <a:endParaRPr lang="ru-RU" sz="2400" dirty="0">
              <a:latin typeface="+mj-lt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982476" y="2239016"/>
            <a:ext cx="0" cy="3252465"/>
          </a:xfrm>
          <a:prstGeom prst="line">
            <a:avLst/>
          </a:prstGeom>
          <a:ln w="22225" cmpd="sng">
            <a:solidFill>
              <a:schemeClr val="accent4">
                <a:lumMod val="7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H="1">
            <a:off x="1925158" y="5454993"/>
            <a:ext cx="4805683" cy="0"/>
          </a:xfrm>
          <a:prstGeom prst="line">
            <a:avLst/>
          </a:prstGeom>
          <a:ln w="22225" cmpd="sng">
            <a:solidFill>
              <a:schemeClr val="accent4">
                <a:lumMod val="7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3258322" y="5000681"/>
            <a:ext cx="1933054" cy="864447"/>
          </a:xfrm>
          <a:prstGeom prst="ellips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258328" y="3165275"/>
            <a:ext cx="1933053" cy="2284410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277616" y="2736287"/>
            <a:ext cx="1913767" cy="864447"/>
          </a:xfrm>
          <a:prstGeom prst="ellips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277616" y="5449685"/>
            <a:ext cx="1904091" cy="0"/>
          </a:xfrm>
          <a:prstGeom prst="line">
            <a:avLst/>
          </a:prstGeom>
          <a:ln w="53975" cmpd="sng">
            <a:solidFill>
              <a:schemeClr val="bg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Пятно 1 19"/>
          <p:cNvSpPr/>
          <p:nvPr/>
        </p:nvSpPr>
        <p:spPr>
          <a:xfrm>
            <a:off x="4619228" y="3861956"/>
            <a:ext cx="382753" cy="3829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/>
          <p:cNvCxnSpPr>
            <a:endCxn id="54" idx="6"/>
          </p:cNvCxnSpPr>
          <p:nvPr/>
        </p:nvCxnSpPr>
        <p:spPr>
          <a:xfrm flipH="1">
            <a:off x="4296336" y="2920853"/>
            <a:ext cx="716138" cy="227768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headEnd type="stealt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4245823" y="2736289"/>
            <a:ext cx="1976" cy="3508267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4247805" y="2687532"/>
            <a:ext cx="1" cy="492994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4247799" y="5444837"/>
            <a:ext cx="0" cy="765859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H="1">
            <a:off x="2875575" y="3165053"/>
            <a:ext cx="4" cy="2279784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1982476" y="3159863"/>
            <a:ext cx="3896730" cy="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2875577" y="3165045"/>
            <a:ext cx="382753" cy="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Блок-схема: узел 64"/>
          <p:cNvSpPr/>
          <p:nvPr/>
        </p:nvSpPr>
        <p:spPr>
          <a:xfrm>
            <a:off x="4173510" y="5406121"/>
            <a:ext cx="112330" cy="11237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/>
          <p:cNvCxnSpPr/>
          <p:nvPr/>
        </p:nvCxnSpPr>
        <p:spPr>
          <a:xfrm>
            <a:off x="1982484" y="3721382"/>
            <a:ext cx="3883179" cy="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1996036" y="4592749"/>
            <a:ext cx="3883179" cy="0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956239" y="2144714"/>
            <a:ext cx="948778" cy="441207"/>
          </a:xfrm>
          <a:prstGeom prst="rect">
            <a:avLst/>
          </a:prstGeom>
          <a:noFill/>
        </p:spPr>
        <p:txBody>
          <a:bodyPr wrap="none" lIns="86354" tIns="43177" rIns="86354" bIns="43177" rtlCol="0">
            <a:spAutoFit/>
          </a:bodyPr>
          <a:lstStyle/>
          <a:p>
            <a:r>
              <a:rPr lang="en-US" sz="2300" b="1" dirty="0">
                <a:latin typeface="+mj-lt"/>
              </a:rPr>
              <a:t>Time</a:t>
            </a:r>
            <a:endParaRPr lang="ru-RU" sz="2300" b="1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102578" y="5027681"/>
            <a:ext cx="1060970" cy="441207"/>
          </a:xfrm>
          <a:prstGeom prst="rect">
            <a:avLst/>
          </a:prstGeom>
          <a:noFill/>
        </p:spPr>
        <p:txBody>
          <a:bodyPr wrap="none" lIns="86354" tIns="43177" rIns="86354" bIns="43177" rtlCol="0">
            <a:spAutoFit/>
          </a:bodyPr>
          <a:lstStyle/>
          <a:p>
            <a:r>
              <a:rPr lang="en-US" sz="2300" b="1" dirty="0">
                <a:latin typeface="+mj-lt"/>
              </a:rPr>
              <a:t>Space</a:t>
            </a:r>
            <a:endParaRPr lang="ru-RU" sz="2300" b="1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664055" y="5245517"/>
            <a:ext cx="299473" cy="441163"/>
          </a:xfrm>
          <a:prstGeom prst="rect">
            <a:avLst/>
          </a:prstGeom>
          <a:noFill/>
        </p:spPr>
        <p:txBody>
          <a:bodyPr wrap="none" lIns="86354" tIns="43177" rIns="86354" bIns="43177" rtlCol="0">
            <a:spAutoFit/>
          </a:bodyPr>
          <a:lstStyle/>
          <a:p>
            <a:r>
              <a:rPr lang="en-US" sz="2300" b="1" i="1" dirty="0">
                <a:latin typeface="Times New Roman" pitchFamily="18" charset="0"/>
                <a:cs typeface="Times New Roman" pitchFamily="18" charset="0"/>
              </a:rPr>
              <a:t>t</a:t>
            </a:r>
            <a:endParaRPr lang="ru-RU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939271" y="4836194"/>
            <a:ext cx="587969" cy="441140"/>
          </a:xfrm>
          <a:prstGeom prst="rect">
            <a:avLst/>
          </a:prstGeom>
          <a:noFill/>
        </p:spPr>
        <p:txBody>
          <a:bodyPr wrap="none" lIns="86354" tIns="43177" rIns="86354" bIns="43177" rtlCol="0">
            <a:spAutoFit/>
          </a:bodyPr>
          <a:lstStyle/>
          <a:p>
            <a:r>
              <a:rPr lang="el-GR" sz="2300" b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sz="2300" b="1" i="1" dirty="0" smtClean="0">
                <a:latin typeface="Times New Roman" pitchFamily="18" charset="0"/>
                <a:cs typeface="Times New Roman" pitchFamily="18" charset="0"/>
              </a:rPr>
              <a:t>t  </a:t>
            </a:r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42784" y="2903485"/>
            <a:ext cx="701875" cy="441163"/>
          </a:xfrm>
          <a:prstGeom prst="rect">
            <a:avLst/>
          </a:prstGeom>
          <a:noFill/>
        </p:spPr>
        <p:txBody>
          <a:bodyPr wrap="none" lIns="86354" tIns="43177" rIns="86354" bIns="43177" rtlCol="0">
            <a:spAutoFit/>
          </a:bodyPr>
          <a:lstStyle/>
          <a:p>
            <a:r>
              <a:rPr lang="en-US" sz="2300" b="1" i="1" dirty="0" err="1">
                <a:latin typeface="Times New Roman" pitchFamily="18" charset="0"/>
                <a:cs typeface="Times New Roman" pitchFamily="18" charset="0"/>
              </a:rPr>
              <a:t>t+T</a:t>
            </a:r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53751" y="4227143"/>
            <a:ext cx="451857" cy="441163"/>
          </a:xfrm>
          <a:prstGeom prst="rect">
            <a:avLst/>
          </a:prstGeom>
          <a:noFill/>
        </p:spPr>
        <p:txBody>
          <a:bodyPr wrap="none" lIns="86354" tIns="43177" rIns="86354" bIns="43177" rtlCol="0">
            <a:spAutoFit/>
          </a:bodyPr>
          <a:lstStyle/>
          <a:p>
            <a:r>
              <a:rPr lang="en-US" sz="2300" b="1" i="1" dirty="0">
                <a:latin typeface="Times New Roman" pitchFamily="18" charset="0"/>
                <a:cs typeface="Times New Roman" pitchFamily="18" charset="0"/>
              </a:rPr>
              <a:t>T</a:t>
            </a:r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318680" y="2729366"/>
            <a:ext cx="468419" cy="441163"/>
          </a:xfrm>
          <a:prstGeom prst="rect">
            <a:avLst/>
          </a:prstGeom>
          <a:noFill/>
        </p:spPr>
        <p:txBody>
          <a:bodyPr wrap="none" lIns="86354" tIns="43177" rIns="86354" bIns="43177" rtlCol="0">
            <a:spAutoFit/>
          </a:bodyPr>
          <a:lstStyle/>
          <a:p>
            <a:r>
              <a:rPr lang="en-US" sz="2300" b="1" i="1" dirty="0">
                <a:latin typeface="Times New Roman" pitchFamily="18" charset="0"/>
                <a:cs typeface="Times New Roman" pitchFamily="18" charset="0"/>
              </a:rPr>
              <a:t>R</a:t>
            </a:r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360875" y="5978066"/>
            <a:ext cx="4751464" cy="456529"/>
          </a:xfrm>
          <a:prstGeom prst="rect">
            <a:avLst/>
          </a:prstGeom>
          <a:noFill/>
        </p:spPr>
        <p:txBody>
          <a:bodyPr wrap="none" lIns="86354" tIns="43177" rIns="86354" bIns="43177" rtlCol="0">
            <a:spAutoFit/>
          </a:bodyPr>
          <a:lstStyle/>
          <a:p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Grid node</a:t>
            </a:r>
            <a:r>
              <a:rPr lang="en-US" sz="2300" b="1" i="1" dirty="0">
                <a:latin typeface="Times New Roman" pitchFamily="18" charset="0"/>
                <a:cs typeface="Times New Roman" pitchFamily="18" charset="0"/>
              </a:rPr>
              <a:t> n 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sz="23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+mj-lt"/>
                <a:ea typeface="Lucida Grande"/>
                <a:cs typeface="Lucida Grande"/>
              </a:rPr>
              <a:t>φ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300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300" b="1" baseline="30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300" b="1" i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300" b="1" baseline="30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300" b="1" i="1" dirty="0" smtClean="0">
                <a:latin typeface="Times New Roman" pitchFamily="18" charset="0"/>
                <a:cs typeface="Times New Roman" pitchFamily="18" charset="0"/>
              </a:rPr>
              <a:t> y</a:t>
            </a:r>
            <a:r>
              <a:rPr lang="en-US" sz="2300" b="1" baseline="30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300" b="1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300" b="1" baseline="300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300" b="1" i="1" dirty="0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n-US" sz="2300" b="1" baseline="30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300" b="1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300" b="1" baseline="300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000" dirty="0" smtClean="0"/>
              <a:t>≥</a:t>
            </a:r>
            <a:r>
              <a:rPr lang="en-US" sz="2000" dirty="0" smtClean="0"/>
              <a:t> </a:t>
            </a:r>
            <a:r>
              <a:rPr lang="el-GR" sz="2300" b="1" dirty="0" smtClean="0">
                <a:latin typeface="Times New Roman" pitchFamily="18" charset="0"/>
                <a:cs typeface="Times New Roman" pitchFamily="18" charset="0"/>
              </a:rPr>
              <a:t>θ</a:t>
            </a:r>
            <a:endParaRPr lang="ru-RU" sz="2300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8" name="Прямая соединительная линия 87"/>
          <p:cNvCxnSpPr>
            <a:stCxn id="65" idx="3"/>
          </p:cNvCxnSpPr>
          <p:nvPr/>
        </p:nvCxnSpPr>
        <p:spPr>
          <a:xfrm flipH="1">
            <a:off x="3005608" y="5502042"/>
            <a:ext cx="1184352" cy="641954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75057" y="2331669"/>
            <a:ext cx="3330441" cy="441140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300" b="1" dirty="0" smtClean="0">
                <a:latin typeface="+mj-lt"/>
              </a:rPr>
              <a:t>Cylinder of </a:t>
            </a:r>
            <a:r>
              <a:rPr lang="en-US" sz="2300" b="1" dirty="0">
                <a:latin typeface="+mj-lt"/>
              </a:rPr>
              <a:t>alarm</a:t>
            </a:r>
            <a:endParaRPr lang="ru-RU" sz="2300" b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92170" y="3561883"/>
            <a:ext cx="3470302" cy="441207"/>
          </a:xfrm>
          <a:prstGeom prst="rect">
            <a:avLst/>
          </a:prstGeom>
          <a:noFill/>
        </p:spPr>
        <p:txBody>
          <a:bodyPr wrap="none" lIns="86354" tIns="43177" rIns="86354" bIns="43177" rtlCol="0">
            <a:spAutoFit/>
          </a:bodyPr>
          <a:lstStyle/>
          <a:p>
            <a:r>
              <a:rPr lang="en-US" sz="2300" b="1" dirty="0">
                <a:latin typeface="+mj-lt"/>
              </a:rPr>
              <a:t>Earthquake epicenter</a:t>
            </a:r>
          </a:p>
        </p:txBody>
      </p:sp>
      <p:sp>
        <p:nvSpPr>
          <p:cNvPr id="54" name="Блок-схема: узел 53"/>
          <p:cNvSpPr/>
          <p:nvPr/>
        </p:nvSpPr>
        <p:spPr>
          <a:xfrm>
            <a:off x="4184006" y="3092432"/>
            <a:ext cx="112330" cy="11237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cxnSp>
        <p:nvCxnSpPr>
          <p:cNvPr id="38" name="Прямая соединительная линия 37"/>
          <p:cNvCxnSpPr/>
          <p:nvPr/>
        </p:nvCxnSpPr>
        <p:spPr>
          <a:xfrm>
            <a:off x="2433229" y="4592752"/>
            <a:ext cx="0" cy="878462"/>
          </a:xfrm>
          <a:prstGeom prst="line">
            <a:avLst/>
          </a:prstGeom>
          <a:ln w="12700" cmpd="sng">
            <a:solidFill>
              <a:schemeClr val="accent4">
                <a:lumMod val="75000"/>
              </a:schemeClr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4925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3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32047" y="2305191"/>
            <a:ext cx="7776687" cy="648335"/>
          </a:xfrm>
          <a:prstGeom prst="rect">
            <a:avLst/>
          </a:prstGeom>
          <a:noFill/>
          <a:ln>
            <a:noFill/>
          </a:ln>
          <a:extLst/>
        </p:spPr>
        <p:txBody>
          <a:bodyPr lIns="86354" tIns="43177" rIns="86354" bIns="43177" anchor="b"/>
          <a:lstStyle/>
          <a:p>
            <a:pPr algn="ctr" eaLnBrk="0" hangingPunct="0">
              <a:lnSpc>
                <a:spcPct val="75000"/>
              </a:lnSpc>
              <a:defRPr/>
            </a:pPr>
            <a:endParaRPr lang="ru-RU" altLang="ru-RU" sz="23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+mn-cs"/>
            </a:endParaRP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74496" y="515326"/>
            <a:ext cx="8400269" cy="585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54" tIns="43177" rIns="86354" bIns="4317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24317" indent="-424317">
              <a:spcAft>
                <a:spcPts val="1200"/>
              </a:spcAft>
            </a:pPr>
            <a:r>
              <a:rPr lang="en-US" sz="2400" b="1" i="1" dirty="0" smtClean="0">
                <a:latin typeface="+mj-lt"/>
              </a:rPr>
              <a:t>Forecast rule</a:t>
            </a:r>
            <a:endParaRPr lang="en-US" sz="2300" i="1" dirty="0">
              <a:latin typeface="+mj-lt"/>
            </a:endParaRPr>
          </a:p>
          <a:p>
            <a:pPr marL="231775" lvl="0" indent="-231775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 smtClean="0">
                <a:latin typeface="+mj-lt"/>
              </a:rPr>
              <a:t>Combination of alarm cylinders forms the </a:t>
            </a:r>
            <a:r>
              <a:rPr lang="en-US" sz="2400" i="1" dirty="0" smtClean="0">
                <a:latin typeface="+mj-lt"/>
              </a:rPr>
              <a:t>area of alarm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231775" lvl="0" indent="-231775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 smtClean="0">
                <a:latin typeface="+mj-lt"/>
              </a:rPr>
              <a:t>The earthquake is successfully predicted if its epicenter is located inside the area of alarm.</a:t>
            </a:r>
            <a:r>
              <a:rPr lang="en-US" sz="2400" i="1" dirty="0" smtClean="0">
                <a:latin typeface="+mj-lt"/>
              </a:rPr>
              <a:t> </a:t>
            </a:r>
          </a:p>
          <a:p>
            <a:pPr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i="1" dirty="0" smtClean="0">
              <a:latin typeface="+mj-lt"/>
            </a:endParaRPr>
          </a:p>
          <a:p>
            <a:pPr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dirty="0" smtClean="0">
                <a:latin typeface="+mj-lt"/>
              </a:rPr>
              <a:t>Forecast quality</a:t>
            </a:r>
            <a:endParaRPr lang="ru-RU" sz="2400" b="1" i="1" dirty="0" smtClean="0">
              <a:latin typeface="+mj-lt"/>
            </a:endParaRPr>
          </a:p>
          <a:p>
            <a:pPr>
              <a:lnSpc>
                <a:spcPts val="26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400" dirty="0" smtClean="0">
                <a:latin typeface="+mj-lt"/>
              </a:rPr>
              <a:t>Probability of earthquake detection:</a:t>
            </a:r>
          </a:p>
          <a:p>
            <a:pPr marL="424317" indent="-424317">
              <a:lnSpc>
                <a:spcPts val="2722"/>
              </a:lnSpc>
              <a:spcAft>
                <a:spcPts val="0"/>
              </a:spcAft>
            </a:pPr>
            <a:r>
              <a:rPr lang="ru-RU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	</a:t>
            </a:r>
            <a:r>
              <a:rPr lang="ru-RU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                  </a:t>
            </a:r>
            <a:r>
              <a:rPr lang="en-US" sz="2400" dirty="0"/>
              <a:t> </a:t>
            </a:r>
            <a:r>
              <a:rPr lang="en-US" sz="2400" dirty="0">
                <a:latin typeface="+mj-lt"/>
              </a:rPr>
              <a:t>a number of detected events</a:t>
            </a:r>
            <a:endParaRPr lang="ru-RU" sz="2400" dirty="0">
              <a:latin typeface="+mj-lt"/>
            </a:endParaRPr>
          </a:p>
          <a:p>
            <a:pPr marL="424317" indent="-424317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i="1" dirty="0" smtClean="0">
                <a:latin typeface="+mj-lt"/>
              </a:rPr>
              <a:t>    </a:t>
            </a:r>
            <a:r>
              <a:rPr lang="en-US" sz="2400" i="1" dirty="0" smtClean="0">
                <a:latin typeface="+mj-lt"/>
              </a:rPr>
              <a:t> </a:t>
            </a:r>
            <a:r>
              <a:rPr lang="ru-RU" sz="2400" i="1" dirty="0" smtClean="0">
                <a:latin typeface="+mj-lt"/>
              </a:rPr>
              <a:t> </a:t>
            </a:r>
            <a:r>
              <a:rPr lang="en-US" sz="2400" i="1" dirty="0">
                <a:latin typeface="+mj-lt"/>
              </a:rPr>
              <a:t>U</a:t>
            </a:r>
            <a:r>
              <a:rPr lang="en-US" sz="2400" dirty="0">
                <a:latin typeface="+mj-lt"/>
              </a:rPr>
              <a:t>(</a:t>
            </a:r>
            <a:r>
              <a:rPr lang="el-GR" sz="2400" dirty="0">
                <a:latin typeface="+mj-lt"/>
              </a:rPr>
              <a:t>θ</a:t>
            </a:r>
            <a:r>
              <a:rPr lang="en-US" sz="2400" dirty="0">
                <a:latin typeface="+mj-lt"/>
              </a:rPr>
              <a:t>)= </a:t>
            </a:r>
            <a:r>
              <a:rPr lang="en-US" sz="2400" dirty="0">
                <a:latin typeface="Arial Narrow" pitchFamily="34" charset="0"/>
              </a:rPr>
              <a:t>–––––––––––––––––––––––––––––––––––––––––––</a:t>
            </a:r>
          </a:p>
          <a:p>
            <a:pPr marL="424317" indent="-424317">
              <a:lnSpc>
                <a:spcPts val="1418"/>
              </a:lnSpc>
            </a:pPr>
            <a:r>
              <a:rPr lang="ru-RU" sz="2400" dirty="0">
                <a:latin typeface="+mj-lt"/>
              </a:rPr>
              <a:t>	      </a:t>
            </a:r>
            <a:r>
              <a:rPr lang="en-US" sz="2400" dirty="0">
                <a:latin typeface="+mj-lt"/>
              </a:rPr>
              <a:t>           </a:t>
            </a:r>
            <a:r>
              <a:rPr lang="en-US" sz="2400" dirty="0"/>
              <a:t> </a:t>
            </a:r>
            <a:r>
              <a:rPr lang="en-US" sz="2400" dirty="0">
                <a:latin typeface="+mj-lt"/>
              </a:rPr>
              <a:t>a number of all predictable </a:t>
            </a:r>
            <a:r>
              <a:rPr lang="en-US" sz="2400" dirty="0" smtClean="0">
                <a:latin typeface="+mj-lt"/>
              </a:rPr>
              <a:t>events</a:t>
            </a:r>
          </a:p>
          <a:p>
            <a:pPr>
              <a:spcBef>
                <a:spcPts val="1200"/>
              </a:spcBef>
              <a:spcAft>
                <a:spcPts val="567"/>
              </a:spcAft>
            </a:pPr>
            <a:r>
              <a:rPr lang="en-US" sz="2400" dirty="0">
                <a:latin typeface="+mj-lt"/>
              </a:rPr>
              <a:t>The total volume of alarm</a:t>
            </a:r>
            <a:r>
              <a:rPr lang="en-US" sz="2400" dirty="0" smtClean="0">
                <a:latin typeface="+mj-lt"/>
              </a:rPr>
              <a:t>=Probability of earthquake detection </a:t>
            </a:r>
            <a:r>
              <a:rPr lang="en-US" sz="2400" dirty="0">
                <a:latin typeface="+mj-lt"/>
              </a:rPr>
              <a:t>by a random field:</a:t>
            </a:r>
            <a:endParaRPr lang="ru-RU" sz="2400" dirty="0">
              <a:latin typeface="+mj-lt"/>
            </a:endParaRPr>
          </a:p>
          <a:p>
            <a:pPr marL="424317" indent="-424317">
              <a:lnSpc>
                <a:spcPts val="2722"/>
              </a:lnSpc>
              <a:spcAft>
                <a:spcPts val="600"/>
              </a:spcAft>
            </a:pPr>
            <a:r>
              <a:rPr lang="en-US" sz="2400" dirty="0"/>
              <a:t>	</a:t>
            </a:r>
            <a:r>
              <a:rPr lang="ru-RU" sz="2400" dirty="0"/>
              <a:t> </a:t>
            </a:r>
            <a:r>
              <a:rPr lang="ru-RU" sz="2400" dirty="0">
                <a:latin typeface="+mj-lt"/>
              </a:rPr>
              <a:t>         </a:t>
            </a:r>
            <a:r>
              <a:rPr lang="en-US" sz="2400" dirty="0">
                <a:latin typeface="+mj-lt"/>
              </a:rPr>
              <a:t>   a number of grid nodes in the total area of alarm</a:t>
            </a:r>
            <a:endParaRPr lang="ru-RU" sz="2400" dirty="0">
              <a:latin typeface="+mj-lt"/>
            </a:endParaRPr>
          </a:p>
          <a:p>
            <a:pPr marL="424317" indent="-424317">
              <a:lnSpc>
                <a:spcPts val="945"/>
              </a:lnSpc>
              <a:spcAft>
                <a:spcPts val="0"/>
              </a:spcAft>
            </a:pPr>
            <a:r>
              <a:rPr lang="ru-RU" sz="2400" i="1" dirty="0">
                <a:latin typeface="+mj-lt"/>
              </a:rPr>
              <a:t>   </a:t>
            </a:r>
            <a:r>
              <a:rPr lang="en-US" sz="2400" i="1" dirty="0">
                <a:latin typeface="+mj-lt"/>
              </a:rPr>
              <a:t>  </a:t>
            </a:r>
            <a:r>
              <a:rPr lang="ru-RU" sz="2400" i="1" dirty="0">
                <a:latin typeface="+mj-lt"/>
              </a:rPr>
              <a:t> </a:t>
            </a:r>
            <a:r>
              <a:rPr lang="en-US" sz="2400" i="1" dirty="0">
                <a:latin typeface="+mj-lt"/>
              </a:rPr>
              <a:t>V</a:t>
            </a:r>
            <a:r>
              <a:rPr lang="en-US" sz="2400" dirty="0">
                <a:latin typeface="+mj-lt"/>
              </a:rPr>
              <a:t>(</a:t>
            </a:r>
            <a:r>
              <a:rPr lang="el-GR" sz="2400" dirty="0">
                <a:latin typeface="+mj-lt"/>
              </a:rPr>
              <a:t>θ</a:t>
            </a:r>
            <a:r>
              <a:rPr lang="en-US" sz="2400" dirty="0">
                <a:latin typeface="+mj-lt"/>
              </a:rPr>
              <a:t>)= </a:t>
            </a:r>
            <a:r>
              <a:rPr lang="en-US" sz="2400" dirty="0">
                <a:latin typeface="Arial Narrow" pitchFamily="34" charset="0"/>
              </a:rPr>
              <a:t>––––––––––––––––––––––––––––––––––––––––––––––––</a:t>
            </a:r>
            <a:endParaRPr lang="en-US" sz="2400" dirty="0"/>
          </a:p>
          <a:p>
            <a:pPr marL="424317" indent="-424317">
              <a:lnSpc>
                <a:spcPts val="1418"/>
              </a:lnSpc>
            </a:pPr>
            <a:r>
              <a:rPr lang="ru-RU" sz="2400" dirty="0"/>
              <a:t>	 </a:t>
            </a:r>
            <a:r>
              <a:rPr lang="en-US" sz="2400" dirty="0"/>
              <a:t>            </a:t>
            </a:r>
            <a:r>
              <a:rPr lang="en-US" sz="2400" dirty="0">
                <a:latin typeface="+mj-lt"/>
              </a:rPr>
              <a:t>a number of grid nodes in all area under study</a:t>
            </a:r>
          </a:p>
          <a:p>
            <a:pPr marL="424317" indent="-424317">
              <a:buFont typeface="Wingdings" pitchFamily="2" charset="2"/>
              <a:buChar char="Ø"/>
            </a:pPr>
            <a:endParaRPr lang="ru-RU" sz="2400" dirty="0"/>
          </a:p>
        </p:txBody>
      </p:sp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3" y="-182093"/>
            <a:ext cx="174395" cy="3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54" tIns="43177" rIns="86354" bIns="43177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0" name="Rectangle 4"/>
          <p:cNvSpPr>
            <a:spLocks noChangeArrowheads="1"/>
          </p:cNvSpPr>
          <p:nvPr/>
        </p:nvSpPr>
        <p:spPr bwMode="auto">
          <a:xfrm>
            <a:off x="3" y="-182093"/>
            <a:ext cx="174395" cy="3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54" tIns="43177" rIns="86354" bIns="43177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3" y="-182093"/>
            <a:ext cx="174395" cy="3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54" tIns="43177" rIns="86354" bIns="43177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8166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4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hidden">
          <a:xfrm>
            <a:off x="663066" y="220619"/>
            <a:ext cx="7041622" cy="3641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6354" tIns="43177" rIns="86354" bIns="43177">
            <a:spAutoFit/>
          </a:bodyPr>
          <a:lstStyle/>
          <a:p>
            <a:pPr algn="ctr">
              <a:buFont typeface="Wingdings" pitchFamily="2" charset="2"/>
              <a:buNone/>
              <a:defRPr/>
            </a:pPr>
            <a:endParaRPr lang="ru-RU" altLang="ru-RU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74289" y="518654"/>
            <a:ext cx="8419604" cy="129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54" tIns="43177" rIns="86354" bIns="4317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sz="2300" b="1" i="1" dirty="0">
                <a:latin typeface="+mj-lt"/>
              </a:rPr>
              <a:t>The dependence of the earthquake detection probability on volume of alarm U(V</a:t>
            </a:r>
            <a:r>
              <a:rPr lang="en-US" sz="2300" b="1" i="1" dirty="0" smtClean="0">
                <a:latin typeface="+mj-lt"/>
              </a:rPr>
              <a:t>)</a:t>
            </a:r>
            <a:r>
              <a:rPr lang="en-US" sz="2300" dirty="0"/>
              <a:t> </a:t>
            </a:r>
            <a:endParaRPr lang="en-US" sz="2300" dirty="0" smtClean="0"/>
          </a:p>
          <a:p>
            <a:pPr algn="ctr" eaLnBrk="1" hangingPunct="1">
              <a:lnSpc>
                <a:spcPct val="85000"/>
              </a:lnSpc>
            </a:pPr>
            <a:r>
              <a:rPr lang="en-US" sz="2300" dirty="0" smtClean="0">
                <a:latin typeface="+mj-lt"/>
              </a:rPr>
              <a:t>(</a:t>
            </a:r>
            <a:r>
              <a:rPr lang="en-US" sz="2300" dirty="0">
                <a:latin typeface="+mj-lt"/>
              </a:rPr>
              <a:t>Receiver Operating Characteristic) </a:t>
            </a:r>
            <a:r>
              <a:rPr lang="en-US" sz="2300" b="1" i="1" dirty="0"/>
              <a:t>  </a:t>
            </a:r>
            <a:endParaRPr lang="en-US" altLang="ru-RU" sz="2300" b="1" i="1" dirty="0"/>
          </a:p>
          <a:p>
            <a:pPr algn="ctr" eaLnBrk="1" hangingPunct="1">
              <a:lnSpc>
                <a:spcPct val="85000"/>
              </a:lnSpc>
            </a:pPr>
            <a:endParaRPr lang="en-US" altLang="ru-RU" sz="2300" b="1" i="1" dirty="0">
              <a:latin typeface="+mj-lt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H="1">
            <a:off x="509794" y="1199508"/>
            <a:ext cx="1" cy="4910425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H="1" flipV="1">
            <a:off x="509786" y="6109923"/>
            <a:ext cx="5842913" cy="2"/>
          </a:xfrm>
          <a:prstGeom prst="line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437203" y="1825709"/>
            <a:ext cx="4354967" cy="10615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4901044" y="1836320"/>
            <a:ext cx="0" cy="4382524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509794" y="1825703"/>
            <a:ext cx="4391259" cy="4284220"/>
          </a:xfrm>
          <a:prstGeom prst="line">
            <a:avLst/>
          </a:prstGeom>
          <a:ln w="31750" cmpd="sng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Полилиния 24"/>
          <p:cNvSpPr/>
          <p:nvPr/>
        </p:nvSpPr>
        <p:spPr>
          <a:xfrm>
            <a:off x="509786" y="1836324"/>
            <a:ext cx="4360947" cy="4273605"/>
          </a:xfrm>
          <a:custGeom>
            <a:avLst/>
            <a:gdLst>
              <a:gd name="connsiteX0" fmla="*/ 4624317 w 4624317"/>
              <a:gd name="connsiteY0" fmla="*/ 0 h 4974609"/>
              <a:gd name="connsiteX1" fmla="*/ 1553570 w 4624317"/>
              <a:gd name="connsiteY1" fmla="*/ 477672 h 4974609"/>
              <a:gd name="connsiteX2" fmla="*/ 584579 w 4624317"/>
              <a:gd name="connsiteY2" fmla="*/ 1160060 h 4974609"/>
              <a:gd name="connsiteX3" fmla="*/ 257033 w 4624317"/>
              <a:gd name="connsiteY3" fmla="*/ 2538484 h 4974609"/>
              <a:gd name="connsiteX4" fmla="*/ 38669 w 4624317"/>
              <a:gd name="connsiteY4" fmla="*/ 4585648 h 4974609"/>
              <a:gd name="connsiteX5" fmla="*/ 25021 w 4624317"/>
              <a:gd name="connsiteY5" fmla="*/ 4872251 h 4974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4317" h="4974609">
                <a:moveTo>
                  <a:pt x="4624317" y="0"/>
                </a:moveTo>
                <a:cubicBezTo>
                  <a:pt x="3425588" y="142164"/>
                  <a:pt x="2226860" y="284329"/>
                  <a:pt x="1553570" y="477672"/>
                </a:cubicBezTo>
                <a:cubicBezTo>
                  <a:pt x="880280" y="671015"/>
                  <a:pt x="800668" y="816591"/>
                  <a:pt x="584579" y="1160060"/>
                </a:cubicBezTo>
                <a:cubicBezTo>
                  <a:pt x="368490" y="1503529"/>
                  <a:pt x="348018" y="1967553"/>
                  <a:pt x="257033" y="2538484"/>
                </a:cubicBezTo>
                <a:cubicBezTo>
                  <a:pt x="166048" y="3109415"/>
                  <a:pt x="77338" y="4196687"/>
                  <a:pt x="38669" y="4585648"/>
                </a:cubicBezTo>
                <a:cubicBezTo>
                  <a:pt x="0" y="4974609"/>
                  <a:pt x="12510" y="4923430"/>
                  <a:pt x="25021" y="4872251"/>
                </a:cubicBezTo>
              </a:path>
            </a:pathLst>
          </a:custGeom>
          <a:ln w="38100" cmpd="sng">
            <a:solidFill>
              <a:schemeClr val="tx2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508079" y="1349975"/>
            <a:ext cx="912447" cy="441140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300" b="1" i="1" dirty="0">
                <a:latin typeface="+mj-lt"/>
              </a:rPr>
              <a:t>U</a:t>
            </a:r>
            <a:r>
              <a:rPr lang="en-US" sz="2300" b="1" dirty="0">
                <a:latin typeface="+mj-lt"/>
              </a:rPr>
              <a:t>(</a:t>
            </a:r>
            <a:r>
              <a:rPr lang="el-GR" sz="2300" b="1" dirty="0">
                <a:latin typeface="+mj-lt"/>
              </a:rPr>
              <a:t>θ</a:t>
            </a:r>
            <a:r>
              <a:rPr lang="en-US" sz="2300" b="1" dirty="0" smtClean="0">
                <a:latin typeface="+mj-lt"/>
              </a:rPr>
              <a:t>)</a:t>
            </a:r>
            <a:endParaRPr lang="ru-RU" sz="2300" b="1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35630" y="5673495"/>
            <a:ext cx="875676" cy="441163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300" b="1" i="1" dirty="0">
                <a:latin typeface="+mj-lt"/>
              </a:rPr>
              <a:t>V</a:t>
            </a:r>
            <a:r>
              <a:rPr lang="en-US" sz="2300" b="1" dirty="0">
                <a:latin typeface="+mj-lt"/>
              </a:rPr>
              <a:t>(</a:t>
            </a:r>
            <a:r>
              <a:rPr lang="el-GR" sz="2300" b="1" dirty="0">
                <a:latin typeface="+mj-lt"/>
              </a:rPr>
              <a:t>θ</a:t>
            </a:r>
            <a:r>
              <a:rPr lang="en-US" sz="2300" b="1" dirty="0">
                <a:latin typeface="+mj-lt"/>
              </a:rPr>
              <a:t>) </a:t>
            </a:r>
            <a:endParaRPr lang="ru-RU" sz="2300" b="1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17602" y="2160683"/>
            <a:ext cx="2758146" cy="1004182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sz="2300" b="1" i="1" dirty="0">
                <a:latin typeface="+mj-lt"/>
              </a:rPr>
              <a:t>U</a:t>
            </a:r>
            <a:r>
              <a:rPr lang="en-US" sz="2300" b="1" dirty="0">
                <a:latin typeface="+mj-lt"/>
              </a:rPr>
              <a:t>(</a:t>
            </a:r>
            <a:r>
              <a:rPr lang="en-US" sz="2300" b="1" i="1" dirty="0">
                <a:latin typeface="+mj-lt"/>
              </a:rPr>
              <a:t>V</a:t>
            </a:r>
            <a:r>
              <a:rPr lang="en-US" sz="2300" b="1" dirty="0">
                <a:latin typeface="+mj-lt"/>
              </a:rPr>
              <a:t>) </a:t>
            </a:r>
            <a:r>
              <a:rPr lang="en-US" sz="2300" b="1" dirty="0" smtClean="0">
                <a:latin typeface="+mj-lt"/>
              </a:rPr>
              <a:t> </a:t>
            </a:r>
            <a:endParaRPr lang="en-US" sz="2300" b="1" dirty="0">
              <a:latin typeface="+mj-lt"/>
            </a:endParaRPr>
          </a:p>
          <a:p>
            <a:pPr>
              <a:lnSpc>
                <a:spcPts val="2363"/>
              </a:lnSpc>
            </a:pPr>
            <a:r>
              <a:rPr lang="en-US" sz="2300" dirty="0" smtClean="0">
                <a:latin typeface="+mj-lt"/>
              </a:rPr>
              <a:t>- Systematic</a:t>
            </a:r>
            <a:r>
              <a:rPr lang="en-US" sz="2300" dirty="0">
                <a:latin typeface="+mj-lt"/>
              </a:rPr>
              <a:t/>
            </a:r>
            <a:br>
              <a:rPr lang="en-US" sz="2300" dirty="0">
                <a:latin typeface="+mj-lt"/>
              </a:rPr>
            </a:br>
            <a:r>
              <a:rPr lang="en-US" sz="2300" dirty="0">
                <a:latin typeface="+mj-lt"/>
              </a:rPr>
              <a:t>prediction</a:t>
            </a:r>
            <a:endParaRPr lang="ru-RU" sz="23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88072" y="4185660"/>
            <a:ext cx="2612981" cy="1004182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sz="2300" b="1" i="1" dirty="0">
                <a:latin typeface="+mj-lt"/>
              </a:rPr>
              <a:t>U(V)</a:t>
            </a:r>
            <a:r>
              <a:rPr lang="en-US" sz="2300" b="1" dirty="0">
                <a:latin typeface="+mj-lt"/>
              </a:rPr>
              <a:t>=</a:t>
            </a:r>
            <a:r>
              <a:rPr lang="en-US" sz="2300" b="1" i="1" dirty="0" smtClean="0">
                <a:latin typeface="+mj-lt"/>
              </a:rPr>
              <a:t>V</a:t>
            </a:r>
            <a:r>
              <a:rPr lang="en-US" sz="2300" dirty="0" smtClean="0">
                <a:latin typeface="+mj-lt"/>
              </a:rPr>
              <a:t> </a:t>
            </a:r>
            <a:endParaRPr lang="en-US" sz="2300" dirty="0">
              <a:latin typeface="+mj-lt"/>
            </a:endParaRPr>
          </a:p>
          <a:p>
            <a:pPr>
              <a:lnSpc>
                <a:spcPts val="2363"/>
              </a:lnSpc>
            </a:pPr>
            <a:r>
              <a:rPr lang="en-US" sz="2300" dirty="0" smtClean="0">
                <a:latin typeface="+mj-lt"/>
              </a:rPr>
              <a:t>- Random </a:t>
            </a:r>
            <a:endParaRPr lang="en-US" sz="2300" dirty="0">
              <a:latin typeface="+mj-lt"/>
            </a:endParaRPr>
          </a:p>
          <a:p>
            <a:pPr>
              <a:lnSpc>
                <a:spcPts val="2363"/>
              </a:lnSpc>
            </a:pPr>
            <a:r>
              <a:rPr lang="en-US" sz="2300" dirty="0">
                <a:latin typeface="+mj-lt"/>
              </a:rPr>
              <a:t>prediction</a:t>
            </a:r>
            <a:endParaRPr lang="ru-RU" sz="23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35614" y="6036558"/>
            <a:ext cx="616954" cy="441191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300" b="1" i="1" dirty="0">
                <a:latin typeface="+mj-lt"/>
              </a:rPr>
              <a:t>V*</a:t>
            </a:r>
            <a:endParaRPr lang="ru-RU" sz="2300" b="1" i="1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616" y="2152467"/>
            <a:ext cx="734503" cy="441199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300" b="1" i="1" dirty="0">
                <a:latin typeface="+mj-lt"/>
              </a:rPr>
              <a:t>U*</a:t>
            </a:r>
            <a:endParaRPr lang="ru-RU" sz="2300" b="1" i="1" dirty="0">
              <a:latin typeface="+mj-lt"/>
            </a:endParaRP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 flipV="1">
            <a:off x="1380779" y="2516296"/>
            <a:ext cx="0" cy="3593627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486888" y="2479238"/>
            <a:ext cx="821317" cy="1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Блок-схема: узел 42"/>
          <p:cNvSpPr/>
          <p:nvPr/>
        </p:nvSpPr>
        <p:spPr>
          <a:xfrm>
            <a:off x="1308196" y="2439464"/>
            <a:ext cx="112330" cy="11237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sp>
        <p:nvSpPr>
          <p:cNvPr id="44" name="Блок-схема: узел 43"/>
          <p:cNvSpPr/>
          <p:nvPr/>
        </p:nvSpPr>
        <p:spPr>
          <a:xfrm>
            <a:off x="1308196" y="5198792"/>
            <a:ext cx="112330" cy="11237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4" tIns="43177" rIns="86354" bIns="43177" rtlCol="0" anchor="ctr"/>
          <a:lstStyle/>
          <a:p>
            <a:pPr algn="ctr"/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 flipH="1">
            <a:off x="509793" y="5238566"/>
            <a:ext cx="821317" cy="1"/>
          </a:xfrm>
          <a:prstGeom prst="line">
            <a:avLst/>
          </a:prstGeom>
          <a:ln w="15875" cmpd="sng">
            <a:solidFill>
              <a:schemeClr val="accent4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006" y="4874728"/>
            <a:ext cx="677303" cy="441199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300" b="1" i="1" dirty="0">
                <a:latin typeface="+mj-lt"/>
              </a:rPr>
              <a:t>U</a:t>
            </a:r>
            <a:r>
              <a:rPr lang="en-US" sz="2300" b="1" baseline="-25000" dirty="0">
                <a:latin typeface="+mj-lt"/>
              </a:rPr>
              <a:t>0</a:t>
            </a:r>
            <a:endParaRPr lang="ru-RU" sz="2300" b="1" i="1" baseline="-250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29625" y="1598638"/>
            <a:ext cx="3264267" cy="1149057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300" b="1" i="1" dirty="0">
                <a:latin typeface="+mj-lt"/>
              </a:rPr>
              <a:t>U* </a:t>
            </a:r>
            <a:r>
              <a:rPr lang="ru-RU" sz="2300" b="1" i="1" dirty="0">
                <a:latin typeface="+mj-lt"/>
              </a:rPr>
              <a:t>- </a:t>
            </a:r>
            <a:r>
              <a:rPr lang="en-US" sz="2300" dirty="0">
                <a:latin typeface="+mj-lt"/>
              </a:rPr>
              <a:t>earthquake detection probability for the predictive field. </a:t>
            </a:r>
            <a:endParaRPr lang="ru-RU" sz="2300" b="1" i="1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29625" y="2878611"/>
            <a:ext cx="3264267" cy="1149057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300" b="1" i="1" dirty="0">
                <a:latin typeface="+mj-lt"/>
              </a:rPr>
              <a:t>U</a:t>
            </a:r>
            <a:r>
              <a:rPr lang="en-US" sz="2300" b="1" baseline="-25000" dirty="0">
                <a:latin typeface="+mj-lt"/>
              </a:rPr>
              <a:t>0</a:t>
            </a:r>
            <a:r>
              <a:rPr lang="en-US" sz="2300" b="1" dirty="0">
                <a:latin typeface="+mj-lt"/>
              </a:rPr>
              <a:t>=</a:t>
            </a:r>
            <a:r>
              <a:rPr lang="en-US" sz="2300" b="1" i="1" dirty="0">
                <a:latin typeface="+mj-lt"/>
              </a:rPr>
              <a:t>V*</a:t>
            </a:r>
            <a:r>
              <a:rPr lang="en-US" sz="2300" b="1" dirty="0">
                <a:latin typeface="+mj-lt"/>
              </a:rPr>
              <a:t> - </a:t>
            </a:r>
            <a:r>
              <a:rPr lang="en-US" sz="2300" dirty="0">
                <a:latin typeface="+mj-lt"/>
              </a:rPr>
              <a:t>earthquake detection probability </a:t>
            </a:r>
          </a:p>
          <a:p>
            <a:r>
              <a:rPr lang="en-US" sz="2300" dirty="0">
                <a:latin typeface="+mj-lt"/>
              </a:rPr>
              <a:t>for</a:t>
            </a:r>
            <a:r>
              <a:rPr lang="ru-RU" sz="2300" dirty="0">
                <a:latin typeface="+mj-lt"/>
              </a:rPr>
              <a:t> </a:t>
            </a:r>
            <a:r>
              <a:rPr lang="en-US" sz="2300" dirty="0">
                <a:latin typeface="+mj-lt"/>
              </a:rPr>
              <a:t>a random field.</a:t>
            </a:r>
            <a:endParaRPr lang="ru-RU" sz="2300" baseline="-25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6875" y="1570803"/>
            <a:ext cx="321344" cy="441207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2300" b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33749" y="6037319"/>
            <a:ext cx="321344" cy="441207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2300" b="1" dirty="0">
              <a:latin typeface="+mj-lt"/>
            </a:endParaRPr>
          </a:p>
        </p:txBody>
      </p:sp>
      <p:sp>
        <p:nvSpPr>
          <p:cNvPr id="119809" name="Rectangle 1"/>
          <p:cNvSpPr>
            <a:spLocks noChangeArrowheads="1"/>
          </p:cNvSpPr>
          <p:nvPr/>
        </p:nvSpPr>
        <p:spPr bwMode="auto">
          <a:xfrm>
            <a:off x="3" y="70649"/>
            <a:ext cx="6731214" cy="29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61" tIns="43181" rIns="86361" bIns="43181" numCol="1" anchor="ctr" anchorCtr="0" compatLnSpc="1">
            <a:prstTxWarp prst="textNoShape">
              <a:avLst/>
            </a:prstTxWarp>
            <a:spAutoFit/>
          </a:bodyPr>
          <a:lstStyle/>
          <a:p>
            <a:pPr defTabSz="863617"/>
            <a:r>
              <a:rPr lang="en-US" sz="13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The ratio </a:t>
            </a:r>
            <a:r>
              <a:rPr lang="en-US" sz="1300" b="1" i="1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U*/ U</a:t>
            </a:r>
            <a:r>
              <a:rPr lang="en-US" sz="1300" b="1" baseline="-300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0 </a:t>
            </a:r>
            <a:r>
              <a:rPr lang="en-US" sz="1300" b="1" i="1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1300" baseline="-300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shows in </a:t>
            </a:r>
            <a:r>
              <a:rPr lang="en-US" sz="13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how many times systematic forecast is better than random forecast.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7667" y="4081442"/>
            <a:ext cx="3266225" cy="1518389"/>
          </a:xfrm>
          <a:prstGeom prst="rect">
            <a:avLst/>
          </a:prstGeom>
          <a:noFill/>
        </p:spPr>
        <p:txBody>
          <a:bodyPr wrap="square" lIns="86354" tIns="43177" rIns="86354" bIns="43177" rtlCol="0">
            <a:spAutoFit/>
          </a:bodyPr>
          <a:lstStyle/>
          <a:p>
            <a:r>
              <a:rPr lang="en-US" sz="2300" b="1" i="1" dirty="0">
                <a:latin typeface="+mj-lt"/>
              </a:rPr>
              <a:t>U*/U</a:t>
            </a:r>
            <a:r>
              <a:rPr lang="en-US" sz="2300" b="1" baseline="-25000" dirty="0">
                <a:latin typeface="+mj-lt"/>
              </a:rPr>
              <a:t>0</a:t>
            </a:r>
            <a:r>
              <a:rPr lang="en-US" sz="2300" b="1" dirty="0">
                <a:latin typeface="+mj-lt"/>
              </a:rPr>
              <a:t> – </a:t>
            </a:r>
            <a:r>
              <a:rPr lang="en-US" sz="2300" dirty="0">
                <a:latin typeface="+mj-lt"/>
              </a:rPr>
              <a:t>quality of</a:t>
            </a:r>
          </a:p>
          <a:p>
            <a:r>
              <a:rPr lang="en-US" sz="2300" dirty="0">
                <a:latin typeface="+mj-lt"/>
              </a:rPr>
              <a:t>systematic prediction  </a:t>
            </a:r>
          </a:p>
          <a:p>
            <a:r>
              <a:rPr lang="en-US" sz="2300" dirty="0">
                <a:latin typeface="+mj-lt"/>
              </a:rPr>
              <a:t>with respect to random</a:t>
            </a:r>
          </a:p>
          <a:p>
            <a:r>
              <a:rPr lang="en-US" sz="2300" dirty="0">
                <a:latin typeface="+mj-lt"/>
              </a:rPr>
              <a:t>one</a:t>
            </a:r>
            <a:r>
              <a:rPr lang="en-US" sz="2300" dirty="0"/>
              <a:t>. </a:t>
            </a:r>
            <a:endParaRPr lang="ru-RU" sz="23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87927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8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59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0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1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2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3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4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5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6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Frame67.gif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93114" y="0"/>
            <a:ext cx="6054535" cy="6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Другая 1">
      <a:dk1>
        <a:sysClr val="windowText" lastClr="000000"/>
      </a:dk1>
      <a:lt1>
        <a:sysClr val="window" lastClr="FFFFFF"/>
      </a:lt1>
      <a:dk2>
        <a:srgbClr val="203B72"/>
      </a:dk2>
      <a:lt2>
        <a:srgbClr val="DEDEDE"/>
      </a:lt2>
      <a:accent1>
        <a:srgbClr val="53548A"/>
      </a:accent1>
      <a:accent2>
        <a:srgbClr val="743A1A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Другая 1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lnDef>
      <a:spPr>
        <a:ln w="38100" cmpd="sng">
          <a:solidFill>
            <a:schemeClr val="accent4">
              <a:lumMod val="75000"/>
            </a:schemeClr>
          </a:solidFill>
          <a:headEnd type="triangl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10765</TotalTime>
  <Words>3276</Words>
  <Application>Microsoft Office PowerPoint</Application>
  <PresentationFormat>Произвольный</PresentationFormat>
  <Paragraphs>590</Paragraphs>
  <Slides>343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343</vt:i4>
      </vt:variant>
    </vt:vector>
  </HeadingPairs>
  <TitlesOfParts>
    <vt:vector size="353" baseType="lpstr">
      <vt:lpstr>Arial</vt:lpstr>
      <vt:lpstr>Arial Narrow</vt:lpstr>
      <vt:lpstr>Calibri</vt:lpstr>
      <vt:lpstr>Georgia</vt:lpstr>
      <vt:lpstr>Lucida Grande</vt:lpstr>
      <vt:lpstr>Symbol</vt:lpstr>
      <vt:lpstr>Times New Roman</vt:lpstr>
      <vt:lpstr>Wingdings</vt:lpstr>
      <vt:lpstr>Wingdings 2</vt:lpstr>
      <vt:lpstr>Городская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Дерендяев</cp:lastModifiedBy>
  <cp:revision>358</cp:revision>
  <dcterms:modified xsi:type="dcterms:W3CDTF">2021-07-13T14:07:59Z</dcterms:modified>
</cp:coreProperties>
</file>